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handoutMasterIdLst>
    <p:handoutMasterId r:id="rId21"/>
  </p:handoutMasterIdLst>
  <p:sldIdLst>
    <p:sldId id="268" r:id="rId3"/>
    <p:sldId id="277" r:id="rId4"/>
    <p:sldId id="285"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 id="28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376D"/>
    <a:srgbClr val="3A3A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168" y="90"/>
      </p:cViewPr>
      <p:guideLst>
        <p:guide orient="horz" pos="2160"/>
        <p:guide pos="3840"/>
      </p:guideLst>
    </p:cSldViewPr>
  </p:slideViewPr>
  <p:notesTextViewPr>
    <p:cViewPr>
      <p:scale>
        <a:sx n="1" d="1"/>
        <a:sy n="1" d="1"/>
      </p:scale>
      <p:origin x="0" y="0"/>
    </p:cViewPr>
  </p:notesTextViewPr>
  <p:notesViewPr>
    <p:cSldViewPr snapToGrid="0">
      <p:cViewPr varScale="1">
        <p:scale>
          <a:sx n="53" d="100"/>
          <a:sy n="53" d="100"/>
        </p:scale>
        <p:origin x="1800"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9ACD82C-26A3-41E4-B97D-802432100F38}" type="datetimeFigureOut">
              <a:rPr lang="en-US" smtClean="0"/>
              <a:t>6/13/2020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E20ADA0-4CB5-4A6E-B06A-9603E5BEBC2D}" type="slidenum">
              <a:rPr lang="en-US" smtClean="0"/>
              <a:t>‹#›</a:t>
            </a:fld>
            <a:endParaRPr lang="en-US"/>
          </a:p>
        </p:txBody>
      </p:sp>
    </p:spTree>
    <p:extLst>
      <p:ext uri="{BB962C8B-B14F-4D97-AF65-F5344CB8AC3E}">
        <p14:creationId xmlns:p14="http://schemas.microsoft.com/office/powerpoint/2010/main" val="41653218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1C14E4-F555-4B64-8949-2D70735FF4C2}" type="datetimeFigureOut">
              <a:rPr lang="en-US" smtClean="0"/>
              <a:t>6/13/2020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D78D31-4A65-4983-97C2-6EEAFEF1F725}" type="slidenum">
              <a:rPr lang="en-US" smtClean="0"/>
              <a:t>‹#›</a:t>
            </a:fld>
            <a:endParaRPr lang="en-US"/>
          </a:p>
        </p:txBody>
      </p:sp>
    </p:spTree>
    <p:extLst>
      <p:ext uri="{BB962C8B-B14F-4D97-AF65-F5344CB8AC3E}">
        <p14:creationId xmlns:p14="http://schemas.microsoft.com/office/powerpoint/2010/main" val="303236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D78D31-4A65-4983-97C2-6EEAFEF1F725}" type="slidenum">
              <a:rPr lang="en-US" smtClean="0"/>
              <a:t>1</a:t>
            </a:fld>
            <a:endParaRPr lang="en-US"/>
          </a:p>
        </p:txBody>
      </p:sp>
    </p:spTree>
    <p:extLst>
      <p:ext uri="{BB962C8B-B14F-4D97-AF65-F5344CB8AC3E}">
        <p14:creationId xmlns:p14="http://schemas.microsoft.com/office/powerpoint/2010/main" val="3413650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D78D31-4A65-4983-97C2-6EEAFEF1F725}"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3413650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F44314-991D-4EA7-AC61-5B5EB378B9DC}" type="datetime1">
              <a:rPr lang="en-US" smtClean="0"/>
              <a:t>6/13/2020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EAB7E0-845F-4650-86EE-ED9F25849035}" type="slidenum">
              <a:rPr lang="en-US" smtClean="0"/>
              <a:t>‹#›</a:t>
            </a:fld>
            <a:endParaRPr lang="en-US"/>
          </a:p>
        </p:txBody>
      </p:sp>
    </p:spTree>
    <p:extLst>
      <p:ext uri="{BB962C8B-B14F-4D97-AF65-F5344CB8AC3E}">
        <p14:creationId xmlns:p14="http://schemas.microsoft.com/office/powerpoint/2010/main" val="95372902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5410C2-C1C9-4243-8274-85CA5F3B9388}" type="datetime1">
              <a:rPr lang="en-US" smtClean="0"/>
              <a:t>6/13/2020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EAB7E0-845F-4650-86EE-ED9F25849035}" type="slidenum">
              <a:rPr lang="en-US" smtClean="0"/>
              <a:t>‹#›</a:t>
            </a:fld>
            <a:endParaRPr lang="en-US"/>
          </a:p>
        </p:txBody>
      </p:sp>
    </p:spTree>
    <p:extLst>
      <p:ext uri="{BB962C8B-B14F-4D97-AF65-F5344CB8AC3E}">
        <p14:creationId xmlns:p14="http://schemas.microsoft.com/office/powerpoint/2010/main" val="3894106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1159B8-A362-4071-9D3B-89CF75B8E168}" type="datetime1">
              <a:rPr lang="en-US" smtClean="0"/>
              <a:t>6/13/2020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EAB7E0-845F-4650-86EE-ED9F25849035}" type="slidenum">
              <a:rPr lang="en-US" smtClean="0"/>
              <a:t>‹#›</a:t>
            </a:fld>
            <a:endParaRPr lang="en-US"/>
          </a:p>
        </p:txBody>
      </p:sp>
    </p:spTree>
    <p:extLst>
      <p:ext uri="{BB962C8B-B14F-4D97-AF65-F5344CB8AC3E}">
        <p14:creationId xmlns:p14="http://schemas.microsoft.com/office/powerpoint/2010/main" val="2865357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F44314-991D-4EA7-AC61-5B5EB378B9DC}" type="datetime1">
              <a:rPr lang="en-US" smtClean="0">
                <a:solidFill>
                  <a:prstClr val="black">
                    <a:tint val="75000"/>
                  </a:prstClr>
                </a:solidFill>
              </a:rPr>
              <a:pPr/>
              <a:t>6/13/2020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EAB7E0-845F-4650-86EE-ED9F258490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648872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Rectangle 9"/>
          <p:cNvSpPr/>
          <p:nvPr userDrawn="1"/>
        </p:nvSpPr>
        <p:spPr>
          <a:xfrm rot="5400000">
            <a:off x="11092324" y="5758326"/>
            <a:ext cx="468086" cy="1731262"/>
          </a:xfrm>
          <a:prstGeom prst="rect">
            <a:avLst/>
          </a:prstGeom>
          <a:solidFill>
            <a:srgbClr val="2037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3256026" y="19000"/>
            <a:ext cx="8366760" cy="724128"/>
          </a:xfrm>
        </p:spPr>
        <p:txBody>
          <a:bodyPr>
            <a:normAutofit/>
          </a:bodyPr>
          <a:lstStyle>
            <a:lvl1pPr algn="r" rtl="1">
              <a:defRPr sz="3800">
                <a:cs typeface="B Titr" panose="00000700000000000000" pitchFamily="2" charset="-78"/>
              </a:defRPr>
            </a:lvl1pPr>
          </a:lstStyle>
          <a:p>
            <a:r>
              <a:rPr lang="en-US" dirty="0" smtClean="0"/>
              <a:t>Click to edit Master title style</a:t>
            </a:r>
            <a:endParaRPr lang="en-US" dirty="0"/>
          </a:p>
        </p:txBody>
      </p:sp>
      <p:sp>
        <p:nvSpPr>
          <p:cNvPr id="3" name="Content Placeholder 2"/>
          <p:cNvSpPr>
            <a:spLocks noGrp="1"/>
          </p:cNvSpPr>
          <p:nvPr>
            <p:ph idx="1"/>
          </p:nvPr>
        </p:nvSpPr>
        <p:spPr>
          <a:xfrm>
            <a:off x="810767" y="1444624"/>
            <a:ext cx="10515600" cy="4638675"/>
          </a:xfrm>
        </p:spPr>
        <p:txBody>
          <a:bodyPr/>
          <a:lstStyle>
            <a:lvl1pPr algn="r" rtl="1">
              <a:defRPr sz="3200">
                <a:cs typeface="B Traffic" panose="00000400000000000000" pitchFamily="2" charset="-78"/>
              </a:defRPr>
            </a:lvl1pPr>
            <a:lvl2pPr algn="r" rtl="1">
              <a:defRPr sz="2800">
                <a:cs typeface="B Traffic" panose="00000400000000000000" pitchFamily="2" charset="-78"/>
              </a:defRPr>
            </a:lvl2pPr>
            <a:lvl3pPr algn="r" rtl="1">
              <a:defRPr sz="2400">
                <a:cs typeface="B Traffic" panose="00000400000000000000" pitchFamily="2" charset="-78"/>
              </a:defRPr>
            </a:lvl3pPr>
            <a:lvl4pPr algn="r" rtl="1">
              <a:defRPr>
                <a:cs typeface="B Traffic" panose="00000400000000000000" pitchFamily="2" charset="-78"/>
              </a:defRPr>
            </a:lvl4pPr>
            <a:lvl5pPr algn="r" rtl="1">
              <a:defRPr>
                <a:cs typeface="B Traffic" panose="00000400000000000000"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8CCDB35-272B-41B0-860E-E3490075A386}" type="datetime1">
              <a:rPr lang="en-US" smtClean="0">
                <a:solidFill>
                  <a:prstClr val="black">
                    <a:tint val="75000"/>
                  </a:prstClr>
                </a:solidFill>
              </a:rPr>
              <a:pPr/>
              <a:t>6/13/2020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10917936" y="6420077"/>
            <a:ext cx="586740" cy="388546"/>
          </a:xfrm>
        </p:spPr>
        <p:txBody>
          <a:bodyPr/>
          <a:lstStyle>
            <a:lvl1pPr>
              <a:defRPr sz="2000" b="1">
                <a:solidFill>
                  <a:schemeClr val="bg1"/>
                </a:solidFill>
                <a:cs typeface="B Titr" panose="00000700000000000000" pitchFamily="2" charset="-78"/>
              </a:defRPr>
            </a:lvl1pPr>
          </a:lstStyle>
          <a:p>
            <a:fld id="{67477841-C980-4B33-9633-6835DDE38721}" type="slidenum">
              <a:rPr lang="en-US" smtClean="0">
                <a:solidFill>
                  <a:prstClr val="white"/>
                </a:solidFill>
              </a:rPr>
              <a:pPr/>
              <a:t>‹#›</a:t>
            </a:fld>
            <a:endParaRPr lang="en-US" dirty="0">
              <a:solidFill>
                <a:prstClr val="white"/>
              </a:solidFill>
            </a:endParaRPr>
          </a:p>
        </p:txBody>
      </p:sp>
      <p:sp>
        <p:nvSpPr>
          <p:cNvPr id="9" name="Rectangle 8"/>
          <p:cNvSpPr/>
          <p:nvPr userDrawn="1"/>
        </p:nvSpPr>
        <p:spPr>
          <a:xfrm rot="5400000">
            <a:off x="4996325" y="1393589"/>
            <a:ext cx="468086" cy="10460736"/>
          </a:xfrm>
          <a:prstGeom prst="rect">
            <a:avLst/>
          </a:prstGeom>
          <a:solidFill>
            <a:srgbClr val="3A3A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userDrawn="1"/>
        </p:nvSpPr>
        <p:spPr>
          <a:xfrm rot="5400000">
            <a:off x="11527533" y="213362"/>
            <a:ext cx="877825" cy="451103"/>
          </a:xfrm>
          <a:prstGeom prst="rect">
            <a:avLst/>
          </a:prstGeom>
          <a:solidFill>
            <a:srgbClr val="2037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userDrawn="1"/>
        </p:nvSpPr>
        <p:spPr>
          <a:xfrm rot="5400000">
            <a:off x="6828883" y="-3975956"/>
            <a:ext cx="231651" cy="9475915"/>
          </a:xfrm>
          <a:prstGeom prst="rect">
            <a:avLst/>
          </a:prstGeom>
          <a:solidFill>
            <a:srgbClr val="3A3A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Title 1"/>
          <p:cNvSpPr txBox="1">
            <a:spLocks/>
          </p:cNvSpPr>
          <p:nvPr userDrawn="1"/>
        </p:nvSpPr>
        <p:spPr>
          <a:xfrm>
            <a:off x="4227070" y="32032"/>
            <a:ext cx="7277606" cy="526996"/>
          </a:xfrm>
          <a:prstGeom prst="rect">
            <a:avLst/>
          </a:prstGeom>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endParaRPr lang="en-US" dirty="0">
              <a:solidFill>
                <a:prstClr val="black"/>
              </a:solidFill>
              <a:cs typeface="B Titr" panose="00000700000000000000" pitchFamily="2" charset="-78"/>
            </a:endParaRPr>
          </a:p>
        </p:txBody>
      </p:sp>
    </p:spTree>
    <p:extLst>
      <p:ext uri="{BB962C8B-B14F-4D97-AF65-F5344CB8AC3E}">
        <p14:creationId xmlns:p14="http://schemas.microsoft.com/office/powerpoint/2010/main" val="1174533443"/>
      </p:ext>
    </p:extLst>
  </p:cSld>
  <p:clrMapOvr>
    <a:masterClrMapping/>
  </p:clrMapOvr>
  <p:timing>
    <p:tnLst>
      <p:par>
        <p:cTn id="1" dur="indefinite" restart="never" nodeType="tmRoot"/>
      </p:par>
    </p:tnLst>
  </p:timing>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66E7A3-AD30-47D7-9300-EE5DD0FB1579}" type="datetime1">
              <a:rPr lang="en-US" smtClean="0">
                <a:solidFill>
                  <a:prstClr val="black">
                    <a:tint val="75000"/>
                  </a:prstClr>
                </a:solidFill>
              </a:rPr>
              <a:pPr/>
              <a:t>6/13/2020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EAB7E0-845F-4650-86EE-ED9F258490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326348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712385-0131-45EA-896E-89AEAC3FC527}" type="datetime1">
              <a:rPr lang="en-US" smtClean="0">
                <a:solidFill>
                  <a:prstClr val="black">
                    <a:tint val="75000"/>
                  </a:prstClr>
                </a:solidFill>
              </a:rPr>
              <a:pPr/>
              <a:t>6/13/2020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EAB7E0-845F-4650-86EE-ED9F258490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445629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A16E77-5D4E-4E9D-9E0E-61FDB66F22CE}" type="datetime1">
              <a:rPr lang="en-US" smtClean="0">
                <a:solidFill>
                  <a:prstClr val="black">
                    <a:tint val="75000"/>
                  </a:prstClr>
                </a:solidFill>
              </a:rPr>
              <a:pPr/>
              <a:t>6/13/2020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EAB7E0-845F-4650-86EE-ED9F258490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824595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68B1BA-E8D9-481B-895C-2B9FEDC59897}" type="datetime1">
              <a:rPr lang="en-US" smtClean="0">
                <a:solidFill>
                  <a:prstClr val="black">
                    <a:tint val="75000"/>
                  </a:prstClr>
                </a:solidFill>
              </a:rPr>
              <a:pPr/>
              <a:t>6/13/2020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EAB7E0-845F-4650-86EE-ED9F258490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080777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385A40-D714-400B-994A-2254CB8F736B}" type="datetime1">
              <a:rPr lang="en-US" smtClean="0">
                <a:solidFill>
                  <a:prstClr val="black">
                    <a:tint val="75000"/>
                  </a:prstClr>
                </a:solidFill>
              </a:rPr>
              <a:pPr/>
              <a:t>6/13/2020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EAB7E0-845F-4650-86EE-ED9F258490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606624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CE2CF-2528-403C-8E3C-5120E8B05804}" type="datetime1">
              <a:rPr lang="en-US" smtClean="0">
                <a:solidFill>
                  <a:prstClr val="black">
                    <a:tint val="75000"/>
                  </a:prstClr>
                </a:solidFill>
              </a:rPr>
              <a:pPr/>
              <a:t>6/13/2020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EAB7E0-845F-4650-86EE-ED9F258490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0972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Rectangle 9"/>
          <p:cNvSpPr/>
          <p:nvPr userDrawn="1"/>
        </p:nvSpPr>
        <p:spPr>
          <a:xfrm rot="5400000">
            <a:off x="11092324" y="5758326"/>
            <a:ext cx="468086" cy="1731262"/>
          </a:xfrm>
          <a:prstGeom prst="rect">
            <a:avLst/>
          </a:prstGeom>
          <a:solidFill>
            <a:srgbClr val="2037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256026" y="18999"/>
            <a:ext cx="8366760" cy="975457"/>
          </a:xfrm>
        </p:spPr>
        <p:txBody>
          <a:bodyPr>
            <a:normAutofit/>
          </a:bodyPr>
          <a:lstStyle>
            <a:lvl1pPr algn="r" rtl="1">
              <a:defRPr sz="3800">
                <a:cs typeface="B Titr" panose="00000700000000000000" pitchFamily="2" charset="-78"/>
              </a:defRPr>
            </a:lvl1pPr>
          </a:lstStyle>
          <a:p>
            <a:r>
              <a:rPr lang="en-US" dirty="0" smtClean="0"/>
              <a:t>Click to edit Master title style</a:t>
            </a:r>
            <a:endParaRPr lang="en-US" dirty="0"/>
          </a:p>
        </p:txBody>
      </p:sp>
      <p:sp>
        <p:nvSpPr>
          <p:cNvPr id="3" name="Content Placeholder 2"/>
          <p:cNvSpPr>
            <a:spLocks noGrp="1"/>
          </p:cNvSpPr>
          <p:nvPr>
            <p:ph idx="1"/>
          </p:nvPr>
        </p:nvSpPr>
        <p:spPr>
          <a:xfrm>
            <a:off x="466725" y="1817914"/>
            <a:ext cx="10859641" cy="4265385"/>
          </a:xfrm>
        </p:spPr>
        <p:txBody>
          <a:bodyPr/>
          <a:lstStyle>
            <a:lvl1pPr algn="r" rtl="1">
              <a:defRPr sz="3200">
                <a:cs typeface="B Traffic" panose="00000400000000000000" pitchFamily="2" charset="-78"/>
              </a:defRPr>
            </a:lvl1pPr>
            <a:lvl2pPr algn="r" rtl="1">
              <a:defRPr sz="2800">
                <a:cs typeface="B Traffic" panose="00000400000000000000" pitchFamily="2" charset="-78"/>
              </a:defRPr>
            </a:lvl2pPr>
            <a:lvl3pPr algn="r" rtl="1">
              <a:defRPr sz="2400">
                <a:cs typeface="B Traffic" panose="00000400000000000000" pitchFamily="2" charset="-78"/>
              </a:defRPr>
            </a:lvl3pPr>
            <a:lvl4pPr algn="r" rtl="1">
              <a:defRPr>
                <a:cs typeface="B Traffic" panose="00000400000000000000" pitchFamily="2" charset="-78"/>
              </a:defRPr>
            </a:lvl4pPr>
            <a:lvl5pPr algn="r" rtl="1">
              <a:defRPr>
                <a:cs typeface="B Traffic" panose="00000400000000000000"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8CCDB35-272B-41B0-860E-E3490075A386}" type="datetime1">
              <a:rPr lang="en-US" smtClean="0"/>
              <a:t>6/13/2020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17936" y="6420077"/>
            <a:ext cx="586740" cy="388546"/>
          </a:xfrm>
        </p:spPr>
        <p:txBody>
          <a:bodyPr/>
          <a:lstStyle>
            <a:lvl1pPr>
              <a:defRPr sz="2000" b="1">
                <a:solidFill>
                  <a:schemeClr val="bg1"/>
                </a:solidFill>
                <a:cs typeface="B Titr" panose="00000700000000000000" pitchFamily="2" charset="-78"/>
              </a:defRPr>
            </a:lvl1pPr>
          </a:lstStyle>
          <a:p>
            <a:fld id="{67477841-C980-4B33-9633-6835DDE38721}" type="slidenum">
              <a:rPr lang="en-US" smtClean="0"/>
              <a:pPr/>
              <a:t>‹#›</a:t>
            </a:fld>
            <a:endParaRPr lang="en-US" dirty="0"/>
          </a:p>
        </p:txBody>
      </p:sp>
      <p:sp>
        <p:nvSpPr>
          <p:cNvPr id="9" name="Rectangle 8"/>
          <p:cNvSpPr/>
          <p:nvPr userDrawn="1"/>
        </p:nvSpPr>
        <p:spPr>
          <a:xfrm rot="5400000">
            <a:off x="4996325" y="1393589"/>
            <a:ext cx="468086" cy="10460736"/>
          </a:xfrm>
          <a:prstGeom prst="rect">
            <a:avLst/>
          </a:prstGeom>
          <a:solidFill>
            <a:srgbClr val="3A3A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userDrawn="1"/>
        </p:nvSpPr>
        <p:spPr>
          <a:xfrm>
            <a:off x="3187700" y="6439291"/>
            <a:ext cx="7182104" cy="369332"/>
          </a:xfrm>
          <a:prstGeom prst="rect">
            <a:avLst/>
          </a:prstGeom>
          <a:noFill/>
        </p:spPr>
        <p:txBody>
          <a:bodyPr wrap="square" rtlCol="0">
            <a:spAutoFit/>
          </a:bodyPr>
          <a:lstStyle/>
          <a:p>
            <a:pPr algn="r" rtl="1"/>
            <a:r>
              <a:rPr lang="fa-IR" dirty="0" smtClean="0">
                <a:solidFill>
                  <a:schemeClr val="bg1"/>
                </a:solidFill>
                <a:cs typeface="B Titr" panose="00000700000000000000" pitchFamily="2" charset="-78"/>
              </a:rPr>
              <a:t>برنامه حمایت از ساخت تجهیزات پیشرفته پزشکی</a:t>
            </a:r>
            <a:endParaRPr lang="en-US" dirty="0">
              <a:solidFill>
                <a:schemeClr val="bg1"/>
              </a:solidFill>
              <a:cs typeface="B Titr" panose="00000700000000000000" pitchFamily="2" charset="-78"/>
            </a:endParaRPr>
          </a:p>
        </p:txBody>
      </p:sp>
      <p:sp>
        <p:nvSpPr>
          <p:cNvPr id="12" name="Rectangle 11"/>
          <p:cNvSpPr/>
          <p:nvPr userDrawn="1"/>
        </p:nvSpPr>
        <p:spPr>
          <a:xfrm rot="5400000">
            <a:off x="11309817" y="431077"/>
            <a:ext cx="1313255" cy="451103"/>
          </a:xfrm>
          <a:prstGeom prst="rect">
            <a:avLst/>
          </a:prstGeom>
          <a:solidFill>
            <a:srgbClr val="2037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rot="5400000">
            <a:off x="6828883" y="-3540527"/>
            <a:ext cx="231651" cy="9475915"/>
          </a:xfrm>
          <a:prstGeom prst="rect">
            <a:avLst/>
          </a:prstGeom>
          <a:solidFill>
            <a:srgbClr val="3A3A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txBox="1">
            <a:spLocks/>
          </p:cNvSpPr>
          <p:nvPr userDrawn="1"/>
        </p:nvSpPr>
        <p:spPr>
          <a:xfrm>
            <a:off x="4227070" y="32032"/>
            <a:ext cx="7277606" cy="526996"/>
          </a:xfrm>
          <a:prstGeom prst="rect">
            <a:avLst/>
          </a:prstGeom>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endParaRPr lang="en-US" dirty="0">
              <a:cs typeface="B Titr" panose="00000700000000000000" pitchFamily="2" charset="-78"/>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6725" y="134400"/>
            <a:ext cx="1122589" cy="1217456"/>
          </a:xfrm>
          <a:prstGeom prst="rect">
            <a:avLst/>
          </a:prstGeom>
        </p:spPr>
      </p:pic>
    </p:spTree>
    <p:extLst>
      <p:ext uri="{BB962C8B-B14F-4D97-AF65-F5344CB8AC3E}">
        <p14:creationId xmlns:p14="http://schemas.microsoft.com/office/powerpoint/2010/main" val="497662093"/>
      </p:ext>
    </p:extLst>
  </p:cSld>
  <p:clrMapOvr>
    <a:masterClrMapping/>
  </p:clrMapOvr>
  <p:timing>
    <p:tnLst>
      <p:par>
        <p:cTn id="1" dur="indefinite" restart="never" nodeType="tmRoot"/>
      </p:par>
    </p:tnLst>
  </p:timing>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010B7E-E2BF-4252-972A-BB48D3138C82}" type="datetime1">
              <a:rPr lang="en-US" smtClean="0">
                <a:solidFill>
                  <a:prstClr val="black">
                    <a:tint val="75000"/>
                  </a:prstClr>
                </a:solidFill>
              </a:rPr>
              <a:pPr/>
              <a:t>6/13/2020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EAB7E0-845F-4650-86EE-ED9F258490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849571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5410C2-C1C9-4243-8274-85CA5F3B9388}" type="datetime1">
              <a:rPr lang="en-US" smtClean="0">
                <a:solidFill>
                  <a:prstClr val="black">
                    <a:tint val="75000"/>
                  </a:prstClr>
                </a:solidFill>
              </a:rPr>
              <a:pPr/>
              <a:t>6/13/2020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EAB7E0-845F-4650-86EE-ED9F258490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173752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1159B8-A362-4071-9D3B-89CF75B8E168}" type="datetime1">
              <a:rPr lang="en-US" smtClean="0">
                <a:solidFill>
                  <a:prstClr val="black">
                    <a:tint val="75000"/>
                  </a:prstClr>
                </a:solidFill>
              </a:rPr>
              <a:pPr/>
              <a:t>6/13/2020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EAB7E0-845F-4650-86EE-ED9F258490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2393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66E7A3-AD30-47D7-9300-EE5DD0FB1579}" type="datetime1">
              <a:rPr lang="en-US" smtClean="0"/>
              <a:t>6/13/2020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EAB7E0-845F-4650-86EE-ED9F25849035}" type="slidenum">
              <a:rPr lang="en-US" smtClean="0"/>
              <a:t>‹#›</a:t>
            </a:fld>
            <a:endParaRPr lang="en-US"/>
          </a:p>
        </p:txBody>
      </p:sp>
    </p:spTree>
    <p:extLst>
      <p:ext uri="{BB962C8B-B14F-4D97-AF65-F5344CB8AC3E}">
        <p14:creationId xmlns:p14="http://schemas.microsoft.com/office/powerpoint/2010/main" val="352720346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712385-0131-45EA-896E-89AEAC3FC527}" type="datetime1">
              <a:rPr lang="en-US" smtClean="0"/>
              <a:t>6/13/2020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EAB7E0-845F-4650-86EE-ED9F25849035}" type="slidenum">
              <a:rPr lang="en-US" smtClean="0"/>
              <a:t>‹#›</a:t>
            </a:fld>
            <a:endParaRPr lang="en-US"/>
          </a:p>
        </p:txBody>
      </p:sp>
    </p:spTree>
    <p:extLst>
      <p:ext uri="{BB962C8B-B14F-4D97-AF65-F5344CB8AC3E}">
        <p14:creationId xmlns:p14="http://schemas.microsoft.com/office/powerpoint/2010/main" val="1627328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A16E77-5D4E-4E9D-9E0E-61FDB66F22CE}" type="datetime1">
              <a:rPr lang="en-US" smtClean="0"/>
              <a:t>6/13/2020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EAB7E0-845F-4650-86EE-ED9F25849035}" type="slidenum">
              <a:rPr lang="en-US" smtClean="0"/>
              <a:t>‹#›</a:t>
            </a:fld>
            <a:endParaRPr lang="en-US"/>
          </a:p>
        </p:txBody>
      </p:sp>
    </p:spTree>
    <p:extLst>
      <p:ext uri="{BB962C8B-B14F-4D97-AF65-F5344CB8AC3E}">
        <p14:creationId xmlns:p14="http://schemas.microsoft.com/office/powerpoint/2010/main" val="253737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68B1BA-E8D9-481B-895C-2B9FEDC59897}" type="datetime1">
              <a:rPr lang="en-US" smtClean="0"/>
              <a:t>6/13/2020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EAB7E0-845F-4650-86EE-ED9F25849035}" type="slidenum">
              <a:rPr lang="en-US" smtClean="0"/>
              <a:t>‹#›</a:t>
            </a:fld>
            <a:endParaRPr lang="en-US"/>
          </a:p>
        </p:txBody>
      </p:sp>
    </p:spTree>
    <p:extLst>
      <p:ext uri="{BB962C8B-B14F-4D97-AF65-F5344CB8AC3E}">
        <p14:creationId xmlns:p14="http://schemas.microsoft.com/office/powerpoint/2010/main" val="3876085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385A40-D714-400B-994A-2254CB8F736B}" type="datetime1">
              <a:rPr lang="en-US" smtClean="0"/>
              <a:t>6/13/2020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EAB7E0-845F-4650-86EE-ED9F25849035}" type="slidenum">
              <a:rPr lang="en-US" smtClean="0"/>
              <a:t>‹#›</a:t>
            </a:fld>
            <a:endParaRPr lang="en-US"/>
          </a:p>
        </p:txBody>
      </p:sp>
    </p:spTree>
    <p:extLst>
      <p:ext uri="{BB962C8B-B14F-4D97-AF65-F5344CB8AC3E}">
        <p14:creationId xmlns:p14="http://schemas.microsoft.com/office/powerpoint/2010/main" val="187016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CE2CF-2528-403C-8E3C-5120E8B05804}" type="datetime1">
              <a:rPr lang="en-US" smtClean="0"/>
              <a:t>6/13/2020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EAB7E0-845F-4650-86EE-ED9F25849035}" type="slidenum">
              <a:rPr lang="en-US" smtClean="0"/>
              <a:t>‹#›</a:t>
            </a:fld>
            <a:endParaRPr lang="en-US"/>
          </a:p>
        </p:txBody>
      </p:sp>
    </p:spTree>
    <p:extLst>
      <p:ext uri="{BB962C8B-B14F-4D97-AF65-F5344CB8AC3E}">
        <p14:creationId xmlns:p14="http://schemas.microsoft.com/office/powerpoint/2010/main" val="4267798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010B7E-E2BF-4252-972A-BB48D3138C82}" type="datetime1">
              <a:rPr lang="en-US" smtClean="0"/>
              <a:t>6/13/2020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EAB7E0-845F-4650-86EE-ED9F25849035}" type="slidenum">
              <a:rPr lang="en-US" smtClean="0"/>
              <a:t>‹#›</a:t>
            </a:fld>
            <a:endParaRPr lang="en-US"/>
          </a:p>
        </p:txBody>
      </p:sp>
    </p:spTree>
    <p:extLst>
      <p:ext uri="{BB962C8B-B14F-4D97-AF65-F5344CB8AC3E}">
        <p14:creationId xmlns:p14="http://schemas.microsoft.com/office/powerpoint/2010/main" val="3677350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CA0417-1C0E-497C-B962-D1BA1F62D975}" type="datetime1">
              <a:rPr lang="en-US" smtClean="0"/>
              <a:t>6/13/2020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EAB7E0-845F-4650-86EE-ED9F25849035}" type="slidenum">
              <a:rPr lang="en-US" smtClean="0"/>
              <a:t>‹#›</a:t>
            </a:fld>
            <a:endParaRPr lang="en-US"/>
          </a:p>
        </p:txBody>
      </p:sp>
    </p:spTree>
    <p:extLst>
      <p:ext uri="{BB962C8B-B14F-4D97-AF65-F5344CB8AC3E}">
        <p14:creationId xmlns:p14="http://schemas.microsoft.com/office/powerpoint/2010/main" val="33528856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CA0417-1C0E-497C-B962-D1BA1F62D975}" type="datetime1">
              <a:rPr lang="en-US" smtClean="0">
                <a:solidFill>
                  <a:prstClr val="black">
                    <a:tint val="75000"/>
                  </a:prstClr>
                </a:solidFill>
              </a:rPr>
              <a:pPr/>
              <a:t>6/13/2020</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EAB7E0-845F-4650-86EE-ED9F258490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777414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pattFill prst="ltHorz">
          <a:fgClr>
            <a:schemeClr val="tx1">
              <a:lumMod val="50000"/>
              <a:lumOff val="50000"/>
            </a:schemeClr>
          </a:fgClr>
          <a:bgClr>
            <a:schemeClr val="bg1"/>
          </a:bgClr>
        </a:pattFill>
        <a:effectLst/>
      </p:bgPr>
    </p:bg>
    <p:spTree>
      <p:nvGrpSpPr>
        <p:cNvPr id="1" name=""/>
        <p:cNvGrpSpPr/>
        <p:nvPr/>
      </p:nvGrpSpPr>
      <p:grpSpPr>
        <a:xfrm>
          <a:off x="0" y="0"/>
          <a:ext cx="0" cy="0"/>
          <a:chOff x="0" y="0"/>
          <a:chExt cx="0" cy="0"/>
        </a:xfrm>
      </p:grpSpPr>
      <p:sp>
        <p:nvSpPr>
          <p:cNvPr id="11" name="Rectangle 10"/>
          <p:cNvSpPr/>
          <p:nvPr/>
        </p:nvSpPr>
        <p:spPr>
          <a:xfrm>
            <a:off x="0" y="0"/>
            <a:ext cx="12192000" cy="2203965"/>
          </a:xfrm>
          <a:prstGeom prst="rect">
            <a:avLst/>
          </a:prstGeom>
          <a:solidFill>
            <a:srgbClr val="2037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04385" y="2137871"/>
            <a:ext cx="10515600" cy="2054689"/>
          </a:xfrm>
        </p:spPr>
        <p:txBody>
          <a:bodyPr>
            <a:noAutofit/>
          </a:bodyPr>
          <a:lstStyle/>
          <a:p>
            <a:pPr algn="ctr">
              <a:lnSpc>
                <a:spcPct val="100000"/>
              </a:lnSpc>
            </a:pPr>
            <a:r>
              <a:rPr lang="fa-IR" sz="4000" dirty="0" smtClean="0">
                <a:solidFill>
                  <a:schemeClr val="tx1">
                    <a:lumMod val="65000"/>
                    <a:lumOff val="35000"/>
                  </a:schemeClr>
                </a:solidFill>
              </a:rPr>
              <a:t>عنوان طرح</a:t>
            </a:r>
            <a:endParaRPr lang="en-US" sz="4000" dirty="0">
              <a:solidFill>
                <a:schemeClr val="tx1">
                  <a:lumMod val="65000"/>
                  <a:lumOff val="35000"/>
                </a:schemeClr>
              </a:solidFill>
            </a:endParaRPr>
          </a:p>
        </p:txBody>
      </p:sp>
      <p:sp>
        <p:nvSpPr>
          <p:cNvPr id="5" name="Title 1"/>
          <p:cNvSpPr txBox="1">
            <a:spLocks/>
          </p:cNvSpPr>
          <p:nvPr/>
        </p:nvSpPr>
        <p:spPr>
          <a:xfrm>
            <a:off x="0" y="5195851"/>
            <a:ext cx="6227405" cy="810323"/>
          </a:xfrm>
          <a:prstGeom prst="rect">
            <a:avLst/>
          </a:prstGeom>
          <a:solidFill>
            <a:srgbClr val="20376D"/>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r>
              <a:rPr lang="fa-IR" sz="2500" dirty="0" smtClean="0">
                <a:solidFill>
                  <a:schemeClr val="bg1"/>
                </a:solidFill>
                <a:cs typeface="B Titr" panose="00000700000000000000" pitchFamily="2" charset="-78"/>
              </a:rPr>
              <a:t>ارائه دهنده</a:t>
            </a:r>
            <a:endParaRPr lang="en-US" sz="2500" dirty="0">
              <a:solidFill>
                <a:schemeClr val="bg1"/>
              </a:solidFill>
              <a:cs typeface="B Titr" panose="00000700000000000000" pitchFamily="2" charset="-78"/>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19725" y="368557"/>
            <a:ext cx="1352550" cy="1466850"/>
          </a:xfrm>
          <a:prstGeom prst="rect">
            <a:avLst/>
          </a:prstGeom>
        </p:spPr>
      </p:pic>
    </p:spTree>
    <p:extLst>
      <p:ext uri="{BB962C8B-B14F-4D97-AF65-F5344CB8AC3E}">
        <p14:creationId xmlns:p14="http://schemas.microsoft.com/office/powerpoint/2010/main" val="2909058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800" dirty="0" smtClean="0"/>
              <a:t>برنامه های اجرایی</a:t>
            </a:r>
            <a:endParaRPr lang="en-US" sz="3800" dirty="0"/>
          </a:p>
        </p:txBody>
      </p:sp>
      <p:sp>
        <p:nvSpPr>
          <p:cNvPr id="3" name="Content Placeholder 2"/>
          <p:cNvSpPr>
            <a:spLocks noGrp="1"/>
          </p:cNvSpPr>
          <p:nvPr>
            <p:ph idx="1"/>
          </p:nvPr>
        </p:nvSpPr>
        <p:spPr>
          <a:xfrm>
            <a:off x="1042589" y="1328878"/>
            <a:ext cx="10515600" cy="5091199"/>
          </a:xfrm>
        </p:spPr>
        <p:txBody>
          <a:bodyPr>
            <a:normAutofit/>
          </a:bodyPr>
          <a:lstStyle/>
          <a:p>
            <a:pPr algn="just">
              <a:lnSpc>
                <a:spcPct val="150000"/>
              </a:lnSpc>
            </a:pPr>
            <a:r>
              <a:rPr lang="fa-IR" sz="2800" dirty="0" smtClean="0"/>
              <a:t>در این اسلاید برنامه های اجرایی مدنظر خود شامل موارد زیر را معرفی نمایید:</a:t>
            </a:r>
          </a:p>
          <a:p>
            <a:pPr algn="just">
              <a:lnSpc>
                <a:spcPct val="150000"/>
              </a:lnSpc>
            </a:pPr>
            <a:r>
              <a:rPr lang="fa-IR" sz="2800" dirty="0"/>
              <a:t>برنامه </a:t>
            </a:r>
            <a:r>
              <a:rPr lang="fa-IR" sz="2800" dirty="0" smtClean="0"/>
              <a:t>زمان بندی </a:t>
            </a:r>
            <a:r>
              <a:rPr lang="fa-IR" sz="2800" dirty="0"/>
              <a:t>فرآیند توسعه و تولید </a:t>
            </a:r>
            <a:r>
              <a:rPr lang="fa-IR" sz="2800" dirty="0" smtClean="0"/>
              <a:t>تجهیز و اخذ مجوزها </a:t>
            </a:r>
            <a:endParaRPr lang="fa-IR" sz="2800" dirty="0"/>
          </a:p>
          <a:p>
            <a:pPr algn="just">
              <a:lnSpc>
                <a:spcPct val="150000"/>
              </a:lnSpc>
            </a:pPr>
            <a:r>
              <a:rPr lang="fa-IR" sz="2800" dirty="0" smtClean="0"/>
              <a:t>میزان </a:t>
            </a:r>
            <a:r>
              <a:rPr lang="fa-IR" sz="2800" dirty="0"/>
              <a:t>هزینه‌های لازم به منظور تکمیل نمونه اولیه و توسعه محصول تا رسیدن به تولید </a:t>
            </a:r>
            <a:r>
              <a:rPr lang="fa-IR" sz="2800" dirty="0" smtClean="0"/>
              <a:t>صنعتی</a:t>
            </a:r>
            <a:endParaRPr lang="fa-IR" sz="2800" dirty="0"/>
          </a:p>
          <a:p>
            <a:pPr algn="just">
              <a:lnSpc>
                <a:spcPct val="150000"/>
              </a:lnSpc>
            </a:pPr>
            <a:r>
              <a:rPr lang="fa-IR" sz="2800" dirty="0" smtClean="0"/>
              <a:t>چالش‌های </a:t>
            </a:r>
            <a:r>
              <a:rPr lang="fa-IR" sz="2800" dirty="0"/>
              <a:t>پیش </a:t>
            </a:r>
            <a:r>
              <a:rPr lang="fa-IR" sz="2800" dirty="0" smtClean="0"/>
              <a:t>رو</a:t>
            </a:r>
          </a:p>
          <a:p>
            <a:pPr algn="just">
              <a:lnSpc>
                <a:spcPct val="150000"/>
              </a:lnSpc>
            </a:pPr>
            <a:endParaRPr lang="fa-IR" sz="2800" dirty="0" smtClean="0"/>
          </a:p>
        </p:txBody>
      </p:sp>
      <p:sp>
        <p:nvSpPr>
          <p:cNvPr id="4" name="Slide Number Placeholder 3"/>
          <p:cNvSpPr>
            <a:spLocks noGrp="1"/>
          </p:cNvSpPr>
          <p:nvPr>
            <p:ph type="sldNum" sz="quarter" idx="12"/>
          </p:nvPr>
        </p:nvSpPr>
        <p:spPr/>
        <p:txBody>
          <a:bodyPr/>
          <a:lstStyle/>
          <a:p>
            <a:fld id="{67477841-C980-4B33-9633-6835DDE38721}" type="slidenum">
              <a:rPr lang="en-US" smtClean="0"/>
              <a:pPr/>
              <a:t>10</a:t>
            </a:fld>
            <a:endParaRPr lang="en-US" dirty="0"/>
          </a:p>
        </p:txBody>
      </p:sp>
    </p:spTree>
    <p:extLst>
      <p:ext uri="{BB962C8B-B14F-4D97-AF65-F5344CB8AC3E}">
        <p14:creationId xmlns:p14="http://schemas.microsoft.com/office/powerpoint/2010/main" val="473101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800" dirty="0" smtClean="0"/>
              <a:t>اعتبار مورد نیاز</a:t>
            </a:r>
            <a:endParaRPr lang="en-US" sz="3800" dirty="0"/>
          </a:p>
        </p:txBody>
      </p:sp>
      <p:sp>
        <p:nvSpPr>
          <p:cNvPr id="3" name="Content Placeholder 2"/>
          <p:cNvSpPr>
            <a:spLocks noGrp="1"/>
          </p:cNvSpPr>
          <p:nvPr>
            <p:ph idx="1"/>
          </p:nvPr>
        </p:nvSpPr>
        <p:spPr>
          <a:xfrm>
            <a:off x="1042589" y="1328878"/>
            <a:ext cx="10515600" cy="5091199"/>
          </a:xfrm>
        </p:spPr>
        <p:txBody>
          <a:bodyPr>
            <a:normAutofit/>
          </a:bodyPr>
          <a:lstStyle/>
          <a:p>
            <a:pPr algn="just">
              <a:lnSpc>
                <a:spcPct val="150000"/>
              </a:lnSpc>
            </a:pPr>
            <a:r>
              <a:rPr lang="fa-IR" sz="2800" dirty="0" smtClean="0"/>
              <a:t>در این اسلاید در زمینه اعتبار مورد نیاز به موارد زیر بپردازید: </a:t>
            </a:r>
          </a:p>
          <a:p>
            <a:pPr algn="just">
              <a:lnSpc>
                <a:spcPct val="150000"/>
              </a:lnSpc>
            </a:pPr>
            <a:r>
              <a:rPr lang="fa-IR" sz="2800" dirty="0" smtClean="0"/>
              <a:t>اعتبار کل مورد نیاز</a:t>
            </a:r>
          </a:p>
          <a:p>
            <a:pPr algn="just">
              <a:lnSpc>
                <a:spcPct val="150000"/>
              </a:lnSpc>
            </a:pPr>
            <a:r>
              <a:rPr lang="fa-IR" sz="2800" dirty="0" smtClean="0"/>
              <a:t>ریز هزینه های </a:t>
            </a:r>
            <a:r>
              <a:rPr lang="fa-IR" sz="2800" dirty="0" smtClean="0"/>
              <a:t>طرح (در سرفصل های نیروی انسانی، مواد مصرفی مورد نیاز، تجهیزات و دستگاه های مورد نیاز و سایر هزینه ها در قالب جدول های جداگانه)</a:t>
            </a:r>
            <a:endParaRPr lang="fa-IR" sz="2800" dirty="0" smtClean="0"/>
          </a:p>
          <a:p>
            <a:pPr algn="just">
              <a:lnSpc>
                <a:spcPct val="150000"/>
              </a:lnSpc>
            </a:pPr>
            <a:r>
              <a:rPr lang="fa-IR" sz="2800" dirty="0" smtClean="0"/>
              <a:t>سهم مجری، مشارکت کننده مالی یا بهره بردار و اعتبار درخواستی از معاونت علمی و فناوری (به همراه شکل مطلوب دریافت اعتبار) </a:t>
            </a:r>
          </a:p>
        </p:txBody>
      </p:sp>
      <p:sp>
        <p:nvSpPr>
          <p:cNvPr id="4" name="Slide Number Placeholder 3"/>
          <p:cNvSpPr>
            <a:spLocks noGrp="1"/>
          </p:cNvSpPr>
          <p:nvPr>
            <p:ph type="sldNum" sz="quarter" idx="12"/>
          </p:nvPr>
        </p:nvSpPr>
        <p:spPr/>
        <p:txBody>
          <a:bodyPr/>
          <a:lstStyle/>
          <a:p>
            <a:fld id="{67477841-C980-4B33-9633-6835DDE38721}" type="slidenum">
              <a:rPr lang="en-US" smtClean="0"/>
              <a:pPr/>
              <a:t>11</a:t>
            </a:fld>
            <a:endParaRPr lang="en-US" dirty="0"/>
          </a:p>
        </p:txBody>
      </p:sp>
    </p:spTree>
    <p:extLst>
      <p:ext uri="{BB962C8B-B14F-4D97-AF65-F5344CB8AC3E}">
        <p14:creationId xmlns:p14="http://schemas.microsoft.com/office/powerpoint/2010/main" val="83791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800" dirty="0" smtClean="0"/>
              <a:t>هزینه مواد و قطعات</a:t>
            </a:r>
            <a:endParaRPr lang="en-US" sz="3800" dirty="0"/>
          </a:p>
        </p:txBody>
      </p:sp>
      <p:sp>
        <p:nvSpPr>
          <p:cNvPr id="4" name="Slide Number Placeholder 3"/>
          <p:cNvSpPr>
            <a:spLocks noGrp="1"/>
          </p:cNvSpPr>
          <p:nvPr>
            <p:ph type="sldNum" sz="quarter" idx="12"/>
          </p:nvPr>
        </p:nvSpPr>
        <p:spPr/>
        <p:txBody>
          <a:bodyPr/>
          <a:lstStyle/>
          <a:p>
            <a:fld id="{67477841-C980-4B33-9633-6835DDE38721}" type="slidenum">
              <a:rPr lang="en-US" smtClean="0"/>
              <a:pPr/>
              <a:t>12</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47862748"/>
              </p:ext>
            </p:extLst>
          </p:nvPr>
        </p:nvGraphicFramePr>
        <p:xfrm>
          <a:off x="1319233" y="1422017"/>
          <a:ext cx="9911750" cy="3296848"/>
        </p:xfrm>
        <a:graphic>
          <a:graphicData uri="http://schemas.openxmlformats.org/drawingml/2006/table">
            <a:tbl>
              <a:tblPr rtl="1" firstRow="1" firstCol="1" bandRow="1">
                <a:tableStyleId>{5C22544A-7EE6-4342-B048-85BDC9FD1C3A}</a:tableStyleId>
              </a:tblPr>
              <a:tblGrid>
                <a:gridCol w="341093">
                  <a:extLst>
                    <a:ext uri="{9D8B030D-6E8A-4147-A177-3AD203B41FA5}">
                      <a16:colId xmlns="" xmlns:a16="http://schemas.microsoft.com/office/drawing/2014/main" val="3941356545"/>
                    </a:ext>
                  </a:extLst>
                </a:gridCol>
                <a:gridCol w="1591222">
                  <a:extLst>
                    <a:ext uri="{9D8B030D-6E8A-4147-A177-3AD203B41FA5}">
                      <a16:colId xmlns="" xmlns:a16="http://schemas.microsoft.com/office/drawing/2014/main" val="855929795"/>
                    </a:ext>
                  </a:extLst>
                </a:gridCol>
                <a:gridCol w="1483744">
                  <a:extLst>
                    <a:ext uri="{9D8B030D-6E8A-4147-A177-3AD203B41FA5}">
                      <a16:colId xmlns="" xmlns:a16="http://schemas.microsoft.com/office/drawing/2014/main" val="3613531400"/>
                    </a:ext>
                  </a:extLst>
                </a:gridCol>
                <a:gridCol w="1086930">
                  <a:extLst>
                    <a:ext uri="{9D8B030D-6E8A-4147-A177-3AD203B41FA5}">
                      <a16:colId xmlns="" xmlns:a16="http://schemas.microsoft.com/office/drawing/2014/main" val="1401700700"/>
                    </a:ext>
                  </a:extLst>
                </a:gridCol>
                <a:gridCol w="1175455">
                  <a:extLst>
                    <a:ext uri="{9D8B030D-6E8A-4147-A177-3AD203B41FA5}">
                      <a16:colId xmlns="" xmlns:a16="http://schemas.microsoft.com/office/drawing/2014/main" val="2206520635"/>
                    </a:ext>
                  </a:extLst>
                </a:gridCol>
                <a:gridCol w="1122207">
                  <a:extLst>
                    <a:ext uri="{9D8B030D-6E8A-4147-A177-3AD203B41FA5}">
                      <a16:colId xmlns="" xmlns:a16="http://schemas.microsoft.com/office/drawing/2014/main" val="55588132"/>
                    </a:ext>
                  </a:extLst>
                </a:gridCol>
                <a:gridCol w="1107583">
                  <a:extLst>
                    <a:ext uri="{9D8B030D-6E8A-4147-A177-3AD203B41FA5}">
                      <a16:colId xmlns="" xmlns:a16="http://schemas.microsoft.com/office/drawing/2014/main" val="3099622211"/>
                    </a:ext>
                  </a:extLst>
                </a:gridCol>
                <a:gridCol w="850006">
                  <a:extLst>
                    <a:ext uri="{9D8B030D-6E8A-4147-A177-3AD203B41FA5}">
                      <a16:colId xmlns="" xmlns:a16="http://schemas.microsoft.com/office/drawing/2014/main" val="3013614331"/>
                    </a:ext>
                  </a:extLst>
                </a:gridCol>
                <a:gridCol w="1153510">
                  <a:extLst>
                    <a:ext uri="{9D8B030D-6E8A-4147-A177-3AD203B41FA5}">
                      <a16:colId xmlns="" xmlns:a16="http://schemas.microsoft.com/office/drawing/2014/main" val="323817978"/>
                    </a:ext>
                  </a:extLst>
                </a:gridCol>
              </a:tblGrid>
              <a:tr h="942963">
                <a:tc>
                  <a:txBody>
                    <a:bodyPr/>
                    <a:lstStyle/>
                    <a:p>
                      <a:pPr marL="0" marR="0" algn="ctr" defTabSz="914400" rtl="1" eaLnBrk="1" latinLnBrk="0" hangingPunct="1">
                        <a:lnSpc>
                          <a:spcPct val="150000"/>
                        </a:lnSpc>
                        <a:spcBef>
                          <a:spcPts val="0"/>
                        </a:spcBef>
                        <a:spcAft>
                          <a:spcPts val="0"/>
                        </a:spcAft>
                      </a:pPr>
                      <a:r>
                        <a:rPr lang="fa-IR" sz="1200" b="1" kern="1200" dirty="0" smtClean="0">
                          <a:solidFill>
                            <a:schemeClr val="lt1"/>
                          </a:solidFill>
                          <a:effectLst/>
                          <a:latin typeface="+mn-lt"/>
                          <a:ea typeface="+mn-ea"/>
                          <a:cs typeface="B Nazanin" panose="00000400000000000000" pitchFamily="2" charset="-78"/>
                        </a:rPr>
                        <a:t>ردیف </a:t>
                      </a:r>
                      <a:endParaRPr lang="en-US" sz="1200" b="1" kern="1200" dirty="0">
                        <a:solidFill>
                          <a:schemeClr val="lt1"/>
                        </a:solidFill>
                        <a:effectLst/>
                        <a:latin typeface="+mn-lt"/>
                        <a:ea typeface="+mn-ea"/>
                        <a:cs typeface="B Nazanin" panose="00000400000000000000" pitchFamily="2" charset="-78"/>
                      </a:endParaRPr>
                    </a:p>
                  </a:txBody>
                  <a:tcPr marL="68580" marR="68580" marT="0" marB="0" vert="vert270" anchor="ctr"/>
                </a:tc>
                <a:tc>
                  <a:txBody>
                    <a:bodyPr/>
                    <a:lstStyle/>
                    <a:p>
                      <a:pPr marL="0" marR="0" algn="ctr" defTabSz="914400" rtl="1" eaLnBrk="1" latinLnBrk="0" hangingPunct="1">
                        <a:lnSpc>
                          <a:spcPct val="150000"/>
                        </a:lnSpc>
                        <a:spcBef>
                          <a:spcPts val="0"/>
                        </a:spcBef>
                      </a:pPr>
                      <a:r>
                        <a:rPr lang="fa-IR" sz="1200" b="1" kern="1200" dirty="0">
                          <a:solidFill>
                            <a:schemeClr val="lt1"/>
                          </a:solidFill>
                          <a:effectLst/>
                          <a:latin typeface="+mn-lt"/>
                          <a:ea typeface="+mn-ea"/>
                          <a:cs typeface="B Nazanin" panose="00000400000000000000" pitchFamily="2" charset="-78"/>
                        </a:rPr>
                        <a:t>عنوان هزینه</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defTabSz="914400" rtl="1" eaLnBrk="1" latinLnBrk="0" hangingPunct="1">
                        <a:lnSpc>
                          <a:spcPct val="150000"/>
                        </a:lnSpc>
                        <a:spcBef>
                          <a:spcPts val="0"/>
                        </a:spcBef>
                      </a:pPr>
                      <a:r>
                        <a:rPr lang="fa-IR" sz="1200" b="1" kern="1200" dirty="0">
                          <a:solidFill>
                            <a:schemeClr val="lt1"/>
                          </a:solidFill>
                          <a:effectLst/>
                          <a:latin typeface="+mn-lt"/>
                          <a:ea typeface="+mn-ea"/>
                          <a:cs typeface="B Nazanin" panose="00000400000000000000" pitchFamily="2" charset="-78"/>
                        </a:rPr>
                        <a:t>شرح </a:t>
                      </a:r>
                      <a:r>
                        <a:rPr lang="fa-IR" sz="1200" b="1" kern="1200" dirty="0" smtClean="0">
                          <a:solidFill>
                            <a:schemeClr val="lt1"/>
                          </a:solidFill>
                          <a:effectLst/>
                          <a:latin typeface="+mn-lt"/>
                          <a:ea typeface="+mn-ea"/>
                          <a:cs typeface="B Nazanin" panose="00000400000000000000" pitchFamily="2" charset="-78"/>
                        </a:rPr>
                        <a:t>هزینه (مورد مصرف و مشخصه فنی)</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defTabSz="914400" rtl="1" eaLnBrk="1" latinLnBrk="0" hangingPunct="1">
                        <a:lnSpc>
                          <a:spcPct val="150000"/>
                        </a:lnSpc>
                        <a:spcBef>
                          <a:spcPts val="0"/>
                        </a:spcBef>
                      </a:pPr>
                      <a:r>
                        <a:rPr lang="fa-IR" sz="1200" b="1" kern="1200" dirty="0" smtClean="0">
                          <a:solidFill>
                            <a:schemeClr val="lt1"/>
                          </a:solidFill>
                          <a:effectLst/>
                          <a:latin typeface="+mn-lt"/>
                          <a:ea typeface="+mn-ea"/>
                          <a:cs typeface="B Nazanin" panose="00000400000000000000" pitchFamily="2" charset="-78"/>
                        </a:rPr>
                        <a:t>هزینه هر </a:t>
                      </a:r>
                      <a:r>
                        <a:rPr lang="fa-IR" sz="1200" b="1" kern="1200" dirty="0">
                          <a:solidFill>
                            <a:schemeClr val="lt1"/>
                          </a:solidFill>
                          <a:effectLst/>
                          <a:latin typeface="+mn-lt"/>
                          <a:ea typeface="+mn-ea"/>
                          <a:cs typeface="B Nazanin" panose="00000400000000000000" pitchFamily="2" charset="-78"/>
                        </a:rPr>
                        <a:t>واحد </a:t>
                      </a:r>
                      <a:r>
                        <a:rPr lang="fa-IR" sz="1200" b="1" kern="1200" dirty="0" smtClean="0">
                          <a:solidFill>
                            <a:schemeClr val="lt1"/>
                          </a:solidFill>
                          <a:effectLst/>
                          <a:latin typeface="+mn-lt"/>
                          <a:ea typeface="+mn-ea"/>
                          <a:cs typeface="B Nazanin" panose="00000400000000000000" pitchFamily="2" charset="-78"/>
                        </a:rPr>
                        <a:t> (ریال)</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defTabSz="914400" rtl="1" eaLnBrk="1" latinLnBrk="0" hangingPunct="1">
                        <a:lnSpc>
                          <a:spcPct val="150000"/>
                        </a:lnSpc>
                        <a:spcBef>
                          <a:spcPts val="0"/>
                        </a:spcBef>
                      </a:pPr>
                      <a:r>
                        <a:rPr lang="fa-IR" sz="1200" b="1" kern="1200" dirty="0" smtClean="0">
                          <a:solidFill>
                            <a:schemeClr val="lt1"/>
                          </a:solidFill>
                          <a:effectLst/>
                          <a:latin typeface="+mn-lt"/>
                          <a:ea typeface="+mn-ea"/>
                          <a:cs typeface="B Nazanin" panose="00000400000000000000" pitchFamily="2" charset="-78"/>
                        </a:rPr>
                        <a:t>هزینه هر واحد </a:t>
                      </a:r>
                      <a:r>
                        <a:rPr lang="fa-IR" sz="1200" b="1" kern="1200" baseline="0" dirty="0" smtClean="0">
                          <a:solidFill>
                            <a:schemeClr val="lt1"/>
                          </a:solidFill>
                          <a:effectLst/>
                          <a:latin typeface="+mn-lt"/>
                          <a:ea typeface="+mn-ea"/>
                          <a:cs typeface="B Nazanin" panose="00000400000000000000" pitchFamily="2" charset="-78"/>
                        </a:rPr>
                        <a:t> (</a:t>
                      </a:r>
                      <a:r>
                        <a:rPr lang="fa-IR" sz="1200" b="1" kern="1200" dirty="0" smtClean="0">
                          <a:solidFill>
                            <a:schemeClr val="lt1"/>
                          </a:solidFill>
                          <a:effectLst/>
                          <a:latin typeface="+mn-lt"/>
                          <a:ea typeface="+mn-ea"/>
                          <a:cs typeface="B Nazanin" panose="00000400000000000000" pitchFamily="2" charset="-78"/>
                        </a:rPr>
                        <a:t>دلار)</a:t>
                      </a:r>
                      <a:endParaRPr lang="en-US" sz="1200" b="1" kern="1200" dirty="0" smtClean="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defTabSz="914400" rtl="1" eaLnBrk="1" latinLnBrk="0" hangingPunct="1">
                        <a:lnSpc>
                          <a:spcPct val="150000"/>
                        </a:lnSpc>
                        <a:spcBef>
                          <a:spcPts val="0"/>
                        </a:spcBef>
                      </a:pPr>
                      <a:r>
                        <a:rPr lang="fa-IR" sz="1200" b="1" kern="1200" dirty="0" smtClean="0">
                          <a:solidFill>
                            <a:schemeClr val="lt1"/>
                          </a:solidFill>
                          <a:effectLst/>
                          <a:latin typeface="+mn-lt"/>
                          <a:ea typeface="+mn-ea"/>
                          <a:cs typeface="B Nazanin" panose="00000400000000000000" pitchFamily="2" charset="-78"/>
                        </a:rPr>
                        <a:t>تعداد/ مقدار مورد نیاز برای نمونه سازی</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defTabSz="914400" rtl="1" eaLnBrk="1" latinLnBrk="0" hangingPunct="1">
                        <a:lnSpc>
                          <a:spcPct val="150000"/>
                        </a:lnSpc>
                        <a:spcBef>
                          <a:spcPts val="0"/>
                        </a:spcBef>
                      </a:pPr>
                      <a:r>
                        <a:rPr lang="fa-IR" sz="1200" b="1" kern="1200" dirty="0" smtClean="0">
                          <a:solidFill>
                            <a:schemeClr val="lt1"/>
                          </a:solidFill>
                          <a:effectLst/>
                          <a:latin typeface="+mn-lt"/>
                          <a:ea typeface="+mn-ea"/>
                          <a:cs typeface="B Nazanin" panose="00000400000000000000" pitchFamily="2" charset="-78"/>
                        </a:rPr>
                        <a:t>هزینه کل </a:t>
                      </a:r>
                    </a:p>
                    <a:p>
                      <a:pPr marL="0" marR="0" algn="ctr" defTabSz="914400" rtl="1" eaLnBrk="1" latinLnBrk="0" hangingPunct="1">
                        <a:lnSpc>
                          <a:spcPct val="150000"/>
                        </a:lnSpc>
                        <a:spcBef>
                          <a:spcPts val="0"/>
                        </a:spcBef>
                      </a:pPr>
                      <a:r>
                        <a:rPr lang="fa-IR" sz="1200" b="1" kern="1200" dirty="0" smtClean="0">
                          <a:solidFill>
                            <a:schemeClr val="lt1"/>
                          </a:solidFill>
                          <a:effectLst/>
                          <a:latin typeface="+mn-lt"/>
                          <a:ea typeface="+mn-ea"/>
                          <a:cs typeface="B Nazanin" panose="00000400000000000000" pitchFamily="2" charset="-78"/>
                        </a:rPr>
                        <a:t>(میلیون ریال)</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fa-IR" sz="1200" b="1" kern="1200" dirty="0" smtClean="0">
                          <a:solidFill>
                            <a:schemeClr val="lt1"/>
                          </a:solidFill>
                          <a:effectLst/>
                          <a:latin typeface="+mn-lt"/>
                          <a:ea typeface="+mn-ea"/>
                          <a:cs typeface="B Nazanin" panose="00000400000000000000" pitchFamily="2" charset="-78"/>
                        </a:rPr>
                        <a:t>هزینه انجام شده تاکنون (میلیون ریال)</a:t>
                      </a:r>
                      <a:endParaRPr lang="en-US" sz="1200" b="1" kern="1200" dirty="0" smtClean="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defTabSz="914400" rtl="1" eaLnBrk="1" latinLnBrk="0" hangingPunct="1">
                        <a:lnSpc>
                          <a:spcPct val="150000"/>
                        </a:lnSpc>
                        <a:spcBef>
                          <a:spcPts val="0"/>
                        </a:spcBef>
                      </a:pPr>
                      <a:r>
                        <a:rPr lang="fa-IR" sz="1200" b="1" kern="1200" dirty="0" smtClean="0">
                          <a:solidFill>
                            <a:schemeClr val="lt1"/>
                          </a:solidFill>
                          <a:effectLst/>
                          <a:latin typeface="+mn-lt"/>
                          <a:ea typeface="+mn-ea"/>
                          <a:cs typeface="B Nazanin" panose="00000400000000000000" pitchFamily="2" charset="-78"/>
                        </a:rPr>
                        <a:t>هزینه مورد نیاز</a:t>
                      </a:r>
                    </a:p>
                    <a:p>
                      <a:pPr marL="0" marR="0" lvl="0" indent="0" algn="ctr" defTabSz="914400" rtl="1" eaLnBrk="1" fontAlgn="auto" latinLnBrk="0" hangingPunct="1">
                        <a:lnSpc>
                          <a:spcPct val="150000"/>
                        </a:lnSpc>
                        <a:spcBef>
                          <a:spcPts val="0"/>
                        </a:spcBef>
                        <a:spcAft>
                          <a:spcPts val="0"/>
                        </a:spcAft>
                        <a:buClrTx/>
                        <a:buSzTx/>
                        <a:buFontTx/>
                        <a:buNone/>
                        <a:tabLst/>
                        <a:defRPr/>
                      </a:pPr>
                      <a:r>
                        <a:rPr lang="fa-IR" sz="1200" b="1" kern="1200" dirty="0" smtClean="0">
                          <a:solidFill>
                            <a:schemeClr val="lt1"/>
                          </a:solidFill>
                          <a:effectLst/>
                          <a:latin typeface="+mn-lt"/>
                          <a:ea typeface="+mn-ea"/>
                          <a:cs typeface="B Nazanin" panose="00000400000000000000" pitchFamily="2" charset="-78"/>
                        </a:rPr>
                        <a:t>(میلیون ریال)</a:t>
                      </a:r>
                      <a:endParaRPr lang="en-US" sz="1200" b="1" kern="1200" dirty="0" smtClean="0">
                        <a:solidFill>
                          <a:schemeClr val="lt1"/>
                        </a:solidFill>
                        <a:effectLst/>
                        <a:latin typeface="+mn-lt"/>
                        <a:ea typeface="+mn-ea"/>
                        <a:cs typeface="B Nazanin" panose="00000400000000000000" pitchFamily="2" charset="-78"/>
                      </a:endParaRPr>
                    </a:p>
                  </a:txBody>
                  <a:tcPr marL="68580" marR="68580" marT="0" marB="0" anchor="ctr"/>
                </a:tc>
                <a:extLst>
                  <a:ext uri="{0D108BD9-81ED-4DB2-BD59-A6C34878D82A}">
                    <a16:rowId xmlns="" xmlns:a16="http://schemas.microsoft.com/office/drawing/2014/main" val="917110908"/>
                  </a:ext>
                </a:extLst>
              </a:tr>
              <a:tr h="285079">
                <a:tc>
                  <a:txBody>
                    <a:bodyPr/>
                    <a:lstStyle/>
                    <a:p>
                      <a:pPr marL="0" marR="0" algn="ctr" defTabSz="914400" rtl="1" eaLnBrk="1" latinLnBrk="0" hangingPunct="1">
                        <a:lnSpc>
                          <a:spcPct val="150000"/>
                        </a:lnSpc>
                        <a:spcBef>
                          <a:spcPts val="0"/>
                        </a:spcBef>
                      </a:pPr>
                      <a:r>
                        <a:rPr lang="fa-IR" sz="1200" b="1" kern="1200" dirty="0">
                          <a:solidFill>
                            <a:schemeClr val="lt1"/>
                          </a:solidFill>
                          <a:effectLst/>
                          <a:latin typeface="+mn-lt"/>
                          <a:ea typeface="+mn-ea"/>
                          <a:cs typeface="B Nazanin" panose="00000400000000000000" pitchFamily="2" charset="-78"/>
                        </a:rPr>
                        <a:t>1</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05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en-US" sz="1200" dirty="0" smtClean="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2323502566"/>
                  </a:ext>
                </a:extLst>
              </a:tr>
              <a:tr h="327804">
                <a:tc>
                  <a:txBody>
                    <a:bodyPr/>
                    <a:lstStyle/>
                    <a:p>
                      <a:pPr marL="0" marR="0" algn="ctr" defTabSz="914400" rtl="1" eaLnBrk="1" latinLnBrk="0" hangingPunct="1">
                        <a:lnSpc>
                          <a:spcPct val="150000"/>
                        </a:lnSpc>
                        <a:spcBef>
                          <a:spcPts val="0"/>
                        </a:spcBef>
                      </a:pPr>
                      <a:r>
                        <a:rPr lang="fa-IR" sz="1200" b="1" kern="1200" dirty="0">
                          <a:solidFill>
                            <a:schemeClr val="lt1"/>
                          </a:solidFill>
                          <a:effectLst/>
                          <a:latin typeface="+mn-lt"/>
                          <a:ea typeface="+mn-ea"/>
                          <a:cs typeface="B Nazanin" panose="00000400000000000000" pitchFamily="2" charset="-78"/>
                        </a:rPr>
                        <a:t>2</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1519938355"/>
                  </a:ext>
                </a:extLst>
              </a:tr>
              <a:tr h="276045">
                <a:tc>
                  <a:txBody>
                    <a:bodyPr/>
                    <a:lstStyle/>
                    <a:p>
                      <a:pPr marL="0" marR="0" algn="ctr" defTabSz="914400" rtl="1" eaLnBrk="1" latinLnBrk="0" hangingPunct="1">
                        <a:lnSpc>
                          <a:spcPct val="150000"/>
                        </a:lnSpc>
                        <a:spcBef>
                          <a:spcPts val="0"/>
                        </a:spcBef>
                      </a:pPr>
                      <a:r>
                        <a:rPr lang="fa-IR" sz="1200" b="1" kern="1200" dirty="0">
                          <a:solidFill>
                            <a:schemeClr val="lt1"/>
                          </a:solidFill>
                          <a:effectLst/>
                          <a:latin typeface="+mn-lt"/>
                          <a:ea typeface="+mn-ea"/>
                          <a:cs typeface="B Nazanin" panose="00000400000000000000" pitchFamily="2" charset="-78"/>
                        </a:rPr>
                        <a:t>3</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3598013359"/>
                  </a:ext>
                </a:extLst>
              </a:tr>
              <a:tr h="0">
                <a:tc>
                  <a:txBody>
                    <a:bodyPr/>
                    <a:lstStyle/>
                    <a:p>
                      <a:pPr marL="0" marR="0" algn="ctr" defTabSz="914400" rtl="1" eaLnBrk="1" latinLnBrk="0" hangingPunct="1">
                        <a:lnSpc>
                          <a:spcPct val="150000"/>
                        </a:lnSpc>
                        <a:spcBef>
                          <a:spcPts val="0"/>
                        </a:spcBef>
                      </a:pPr>
                      <a:r>
                        <a:rPr lang="fa-IR" sz="1200" b="1" kern="1200" dirty="0">
                          <a:solidFill>
                            <a:schemeClr val="lt1"/>
                          </a:solidFill>
                          <a:effectLst/>
                          <a:latin typeface="+mn-lt"/>
                          <a:ea typeface="+mn-ea"/>
                          <a:cs typeface="B Nazanin" panose="00000400000000000000" pitchFamily="2" charset="-78"/>
                        </a:rPr>
                        <a:t>4</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3066965995"/>
                  </a:ext>
                </a:extLst>
              </a:tr>
              <a:tr h="0">
                <a:tc>
                  <a:txBody>
                    <a:bodyPr/>
                    <a:lstStyle/>
                    <a:p>
                      <a:pPr marL="0" marR="0" algn="ctr" defTabSz="914400" rtl="1" eaLnBrk="1" latinLnBrk="0" hangingPunct="1">
                        <a:lnSpc>
                          <a:spcPct val="150000"/>
                        </a:lnSpc>
                        <a:spcBef>
                          <a:spcPts val="0"/>
                        </a:spcBef>
                      </a:pPr>
                      <a:r>
                        <a:rPr lang="fa-IR" sz="1200" b="1" kern="1200" dirty="0">
                          <a:solidFill>
                            <a:schemeClr val="lt1"/>
                          </a:solidFill>
                          <a:effectLst/>
                          <a:latin typeface="+mn-lt"/>
                          <a:ea typeface="+mn-ea"/>
                          <a:cs typeface="B Nazanin" panose="00000400000000000000" pitchFamily="2" charset="-78"/>
                        </a:rPr>
                        <a:t>5</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3984872469"/>
                  </a:ext>
                </a:extLst>
              </a:tr>
              <a:tr h="0">
                <a:tc>
                  <a:txBody>
                    <a:bodyPr/>
                    <a:lstStyle/>
                    <a:p>
                      <a:pPr marL="0" marR="0" algn="ctr" defTabSz="914400" rtl="1" eaLnBrk="1" latinLnBrk="0" hangingPunct="1">
                        <a:lnSpc>
                          <a:spcPct val="150000"/>
                        </a:lnSpc>
                        <a:spcBef>
                          <a:spcPts val="0"/>
                        </a:spcBef>
                      </a:pPr>
                      <a:r>
                        <a:rPr lang="fa-IR" sz="1200" b="1" kern="1200" dirty="0" smtClean="0">
                          <a:solidFill>
                            <a:schemeClr val="lt1"/>
                          </a:solidFill>
                          <a:effectLst/>
                          <a:latin typeface="+mn-lt"/>
                          <a:ea typeface="+mn-ea"/>
                          <a:cs typeface="B Nazanin" panose="00000400000000000000" pitchFamily="2" charset="-78"/>
                        </a:rPr>
                        <a:t>6</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r>
              <a:tr h="0">
                <a:tc>
                  <a:txBody>
                    <a:bodyPr/>
                    <a:lstStyle/>
                    <a:p>
                      <a:pPr marL="0" marR="0" algn="ctr" defTabSz="914400" rtl="1" eaLnBrk="1" latinLnBrk="0" hangingPunct="1">
                        <a:lnSpc>
                          <a:spcPct val="150000"/>
                        </a:lnSpc>
                        <a:spcBef>
                          <a:spcPts val="0"/>
                        </a:spcBef>
                      </a:pP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r>
              <a:tr h="0">
                <a:tc gridSpan="6">
                  <a:txBody>
                    <a:bodyPr/>
                    <a:lstStyle/>
                    <a:p>
                      <a:pPr marL="0" marR="0" algn="ctr" rtl="1">
                        <a:lnSpc>
                          <a:spcPct val="100000"/>
                        </a:lnSpc>
                        <a:spcBef>
                          <a:spcPts val="0"/>
                        </a:spcBef>
                      </a:pPr>
                      <a:r>
                        <a:rPr lang="fa-IR" sz="1400" dirty="0" smtClean="0">
                          <a:solidFill>
                            <a:schemeClr val="bg1"/>
                          </a:solidFill>
                          <a:effectLst/>
                          <a:latin typeface="Arial" panose="020B0604020202020204" pitchFamily="34" charset="0"/>
                          <a:ea typeface="Times New Roman" panose="02020603050405020304" pitchFamily="18" charset="0"/>
                          <a:cs typeface="B Nazanin" panose="00000400000000000000" pitchFamily="2" charset="-78"/>
                        </a:rPr>
                        <a:t>جمع</a:t>
                      </a:r>
                      <a:endParaRPr lang="en-US" sz="1400" dirty="0">
                        <a:solidFill>
                          <a:schemeClr val="bg1"/>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1147071358"/>
                  </a:ext>
                </a:extLst>
              </a:tr>
            </a:tbl>
          </a:graphicData>
        </a:graphic>
      </p:graphicFrame>
      <p:sp>
        <p:nvSpPr>
          <p:cNvPr id="7" name="TextBox 6"/>
          <p:cNvSpPr txBox="1"/>
          <p:nvPr/>
        </p:nvSpPr>
        <p:spPr>
          <a:xfrm>
            <a:off x="1190445" y="5713109"/>
            <a:ext cx="9627079" cy="400110"/>
          </a:xfrm>
          <a:prstGeom prst="rect">
            <a:avLst/>
          </a:prstGeom>
          <a:noFill/>
        </p:spPr>
        <p:txBody>
          <a:bodyPr wrap="square" rtlCol="0">
            <a:spAutoFit/>
          </a:bodyPr>
          <a:lstStyle/>
          <a:p>
            <a:pPr algn="ctr"/>
            <a:r>
              <a:rPr lang="fa-IR" sz="2000" dirty="0" smtClean="0">
                <a:cs typeface="B Nazanin" panose="00000400000000000000" pitchFamily="2" charset="-78"/>
              </a:rPr>
              <a:t>صرفا اقلامی که به صورت مستقیم در تولید محصول مورد نیاز (جزئی از محصول نهایی) است در این جدول درج شوند</a:t>
            </a:r>
            <a:endParaRPr lang="en-US" sz="2000" dirty="0">
              <a:cs typeface="B Nazanin" panose="00000400000000000000" pitchFamily="2" charset="-78"/>
            </a:endParaRPr>
          </a:p>
        </p:txBody>
      </p:sp>
    </p:spTree>
    <p:extLst>
      <p:ext uri="{BB962C8B-B14F-4D97-AF65-F5344CB8AC3E}">
        <p14:creationId xmlns:p14="http://schemas.microsoft.com/office/powerpoint/2010/main" val="18328588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800" dirty="0" smtClean="0"/>
              <a:t>هزینه نیروی انسانی</a:t>
            </a:r>
            <a:endParaRPr lang="en-US" sz="3800" dirty="0"/>
          </a:p>
        </p:txBody>
      </p:sp>
      <p:sp>
        <p:nvSpPr>
          <p:cNvPr id="4" name="Slide Number Placeholder 3"/>
          <p:cNvSpPr>
            <a:spLocks noGrp="1"/>
          </p:cNvSpPr>
          <p:nvPr>
            <p:ph type="sldNum" sz="quarter" idx="12"/>
          </p:nvPr>
        </p:nvSpPr>
        <p:spPr/>
        <p:txBody>
          <a:bodyPr/>
          <a:lstStyle/>
          <a:p>
            <a:fld id="{67477841-C980-4B33-9633-6835DDE38721}" type="slidenum">
              <a:rPr lang="en-US" smtClean="0"/>
              <a:pPr/>
              <a:t>13</a:t>
            </a:fld>
            <a:endParaRPr lang="en-US" dirty="0"/>
          </a:p>
        </p:txBody>
      </p:sp>
      <p:sp>
        <p:nvSpPr>
          <p:cNvPr id="7" name="TextBox 6"/>
          <p:cNvSpPr txBox="1"/>
          <p:nvPr/>
        </p:nvSpPr>
        <p:spPr>
          <a:xfrm>
            <a:off x="1164566" y="5641671"/>
            <a:ext cx="9627079" cy="400110"/>
          </a:xfrm>
          <a:prstGeom prst="rect">
            <a:avLst/>
          </a:prstGeom>
          <a:noFill/>
        </p:spPr>
        <p:txBody>
          <a:bodyPr wrap="square" rtlCol="0">
            <a:spAutoFit/>
          </a:bodyPr>
          <a:lstStyle/>
          <a:p>
            <a:pPr algn="ctr"/>
            <a:r>
              <a:rPr lang="fa-IR" sz="2000" dirty="0" smtClean="0">
                <a:cs typeface="B Nazanin" panose="00000400000000000000" pitchFamily="2" charset="-78"/>
              </a:rPr>
              <a:t>صرفا نیروی انسانی که به صورت مستقیم در تولید نمونه محصول همکاری خواهند داشت در این جدول درج شود.</a:t>
            </a:r>
            <a:endParaRPr lang="en-US" sz="2000" dirty="0">
              <a:cs typeface="B Nazanin" panose="00000400000000000000" pitchFamily="2" charset="-78"/>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78009637"/>
              </p:ext>
            </p:extLst>
          </p:nvPr>
        </p:nvGraphicFramePr>
        <p:xfrm>
          <a:off x="1018346" y="1870528"/>
          <a:ext cx="10192960" cy="2865175"/>
        </p:xfrm>
        <a:graphic>
          <a:graphicData uri="http://schemas.openxmlformats.org/drawingml/2006/table">
            <a:tbl>
              <a:tblPr rtl="1" firstRow="1" firstCol="1" bandRow="1">
                <a:tableStyleId>{5C22544A-7EE6-4342-B048-85BDC9FD1C3A}</a:tableStyleId>
              </a:tblPr>
              <a:tblGrid>
                <a:gridCol w="345483">
                  <a:extLst>
                    <a:ext uri="{9D8B030D-6E8A-4147-A177-3AD203B41FA5}">
                      <a16:colId xmlns="" xmlns:a16="http://schemas.microsoft.com/office/drawing/2014/main" val="436611077"/>
                    </a:ext>
                  </a:extLst>
                </a:gridCol>
                <a:gridCol w="2293323">
                  <a:extLst>
                    <a:ext uri="{9D8B030D-6E8A-4147-A177-3AD203B41FA5}">
                      <a16:colId xmlns="" xmlns:a16="http://schemas.microsoft.com/office/drawing/2014/main" val="612192896"/>
                    </a:ext>
                  </a:extLst>
                </a:gridCol>
                <a:gridCol w="1326747">
                  <a:extLst>
                    <a:ext uri="{9D8B030D-6E8A-4147-A177-3AD203B41FA5}">
                      <a16:colId xmlns="" xmlns:a16="http://schemas.microsoft.com/office/drawing/2014/main" val="3675651749"/>
                    </a:ext>
                  </a:extLst>
                </a:gridCol>
                <a:gridCol w="1103316">
                  <a:extLst>
                    <a:ext uri="{9D8B030D-6E8A-4147-A177-3AD203B41FA5}">
                      <a16:colId xmlns="" xmlns:a16="http://schemas.microsoft.com/office/drawing/2014/main" val="758908952"/>
                    </a:ext>
                  </a:extLst>
                </a:gridCol>
                <a:gridCol w="1397756">
                  <a:extLst>
                    <a:ext uri="{9D8B030D-6E8A-4147-A177-3AD203B41FA5}">
                      <a16:colId xmlns="" xmlns:a16="http://schemas.microsoft.com/office/drawing/2014/main" val="587786644"/>
                    </a:ext>
                  </a:extLst>
                </a:gridCol>
                <a:gridCol w="1242112">
                  <a:extLst>
                    <a:ext uri="{9D8B030D-6E8A-4147-A177-3AD203B41FA5}">
                      <a16:colId xmlns="" xmlns:a16="http://schemas.microsoft.com/office/drawing/2014/main" val="2348314065"/>
                    </a:ext>
                  </a:extLst>
                </a:gridCol>
                <a:gridCol w="1277447">
                  <a:extLst>
                    <a:ext uri="{9D8B030D-6E8A-4147-A177-3AD203B41FA5}">
                      <a16:colId xmlns="" xmlns:a16="http://schemas.microsoft.com/office/drawing/2014/main" val="1436687601"/>
                    </a:ext>
                  </a:extLst>
                </a:gridCol>
                <a:gridCol w="1206776">
                  <a:extLst>
                    <a:ext uri="{9D8B030D-6E8A-4147-A177-3AD203B41FA5}">
                      <a16:colId xmlns="" xmlns:a16="http://schemas.microsoft.com/office/drawing/2014/main" val="1768145262"/>
                    </a:ext>
                  </a:extLst>
                </a:gridCol>
              </a:tblGrid>
              <a:tr h="1001755">
                <a:tc>
                  <a:txBody>
                    <a:bodyPr/>
                    <a:lstStyle/>
                    <a:p>
                      <a:pPr marL="71755" marR="71755" algn="ctr" rtl="1">
                        <a:lnSpc>
                          <a:spcPct val="150000"/>
                        </a:lnSpc>
                        <a:spcBef>
                          <a:spcPts val="0"/>
                        </a:spcBef>
                        <a:spcAft>
                          <a:spcPts val="0"/>
                        </a:spcAft>
                      </a:pPr>
                      <a:r>
                        <a:rPr lang="fa-IR" sz="1200" dirty="0">
                          <a:effectLst/>
                          <a:cs typeface="B Nazanin" panose="00000400000000000000" pitchFamily="2" charset="-78"/>
                        </a:rPr>
                        <a:t>ردیف</a:t>
                      </a:r>
                      <a:endParaRPr lang="en-US" sz="12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vert="vert270" anchor="ctr"/>
                </a:tc>
                <a:tc>
                  <a:txBody>
                    <a:bodyPr/>
                    <a:lstStyle/>
                    <a:p>
                      <a:pPr marL="0" marR="0" algn="ctr" rtl="1">
                        <a:lnSpc>
                          <a:spcPct val="150000"/>
                        </a:lnSpc>
                        <a:spcBef>
                          <a:spcPts val="0"/>
                        </a:spcBef>
                      </a:pPr>
                      <a:r>
                        <a:rPr lang="fa-IR" sz="1200" dirty="0">
                          <a:effectLst/>
                          <a:cs typeface="B Nazanin" panose="00000400000000000000" pitchFamily="2" charset="-78"/>
                        </a:rPr>
                        <a:t>عنوان </a:t>
                      </a:r>
                      <a:r>
                        <a:rPr lang="fa-IR" sz="1200" dirty="0" smtClean="0">
                          <a:effectLst/>
                          <a:cs typeface="B Nazanin" panose="00000400000000000000" pitchFamily="2" charset="-78"/>
                        </a:rPr>
                        <a:t>تخصص</a:t>
                      </a:r>
                      <a:endParaRPr lang="en-US" sz="12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pPr>
                      <a:r>
                        <a:rPr lang="fa-IR" sz="1200" dirty="0" smtClean="0">
                          <a:effectLst/>
                          <a:cs typeface="B Nazanin" panose="00000400000000000000" pitchFamily="2" charset="-78"/>
                        </a:rPr>
                        <a:t>تعداد افراد مورد نیاز در</a:t>
                      </a:r>
                      <a:r>
                        <a:rPr lang="fa-IR" sz="1200" baseline="0" dirty="0" smtClean="0">
                          <a:effectLst/>
                          <a:cs typeface="B Nazanin" panose="00000400000000000000" pitchFamily="2" charset="-78"/>
                        </a:rPr>
                        <a:t> این تخصصص</a:t>
                      </a:r>
                      <a:endParaRPr lang="en-US" sz="12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pPr>
                      <a:r>
                        <a:rPr lang="fa-IR" sz="1200" dirty="0" smtClean="0">
                          <a:effectLst/>
                          <a:cs typeface="B Nazanin" panose="00000400000000000000" pitchFamily="2" charset="-78"/>
                        </a:rPr>
                        <a:t>دستمزد ماهیانه </a:t>
                      </a:r>
                      <a:r>
                        <a:rPr lang="fa-IR" sz="1200" dirty="0">
                          <a:effectLst/>
                          <a:cs typeface="B Nazanin" panose="00000400000000000000" pitchFamily="2" charset="-78"/>
                        </a:rPr>
                        <a:t>هر </a:t>
                      </a:r>
                      <a:r>
                        <a:rPr lang="fa-IR" sz="1200" dirty="0" smtClean="0">
                          <a:effectLst/>
                          <a:cs typeface="B Nazanin" panose="00000400000000000000" pitchFamily="2" charset="-78"/>
                        </a:rPr>
                        <a:t>نفر</a:t>
                      </a:r>
                    </a:p>
                    <a:p>
                      <a:pPr marL="0" marR="0" algn="ctr" rtl="1">
                        <a:lnSpc>
                          <a:spcPct val="150000"/>
                        </a:lnSpc>
                        <a:spcBef>
                          <a:spcPts val="0"/>
                        </a:spcBef>
                      </a:pPr>
                      <a:r>
                        <a:rPr lang="fa-IR" sz="1200" dirty="0" smtClean="0">
                          <a:effectLst/>
                          <a:cs typeface="B Nazanin" panose="00000400000000000000" pitchFamily="2" charset="-78"/>
                        </a:rPr>
                        <a:t>(ریال)</a:t>
                      </a:r>
                      <a:endParaRPr lang="en-US" sz="12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pPr>
                      <a:r>
                        <a:rPr lang="fa-IR" sz="1200" dirty="0">
                          <a:effectLst/>
                          <a:cs typeface="B Nazanin" panose="00000400000000000000" pitchFamily="2" charset="-78"/>
                        </a:rPr>
                        <a:t>مدت زمان </a:t>
                      </a:r>
                      <a:r>
                        <a:rPr lang="fa-IR" sz="1200" dirty="0" smtClean="0">
                          <a:effectLst/>
                          <a:cs typeface="B Nazanin" panose="00000400000000000000" pitchFamily="2" charset="-78"/>
                        </a:rPr>
                        <a:t>همکاری در</a:t>
                      </a:r>
                      <a:r>
                        <a:rPr lang="fa-IR" sz="1200" baseline="0" dirty="0" smtClean="0">
                          <a:effectLst/>
                          <a:cs typeface="B Nazanin" panose="00000400000000000000" pitchFamily="2" charset="-78"/>
                        </a:rPr>
                        <a:t> پروژه</a:t>
                      </a:r>
                      <a:endParaRPr lang="en-US" sz="12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pPr>
                      <a:r>
                        <a:rPr lang="fa-IR" sz="1200" dirty="0" smtClean="0">
                          <a:effectLst/>
                          <a:cs typeface="B Nazanin" panose="00000400000000000000" pitchFamily="2" charset="-78"/>
                        </a:rPr>
                        <a:t>هزینه  کل</a:t>
                      </a:r>
                    </a:p>
                    <a:p>
                      <a:pPr marL="0" marR="0" algn="ctr" rtl="1">
                        <a:lnSpc>
                          <a:spcPct val="150000"/>
                        </a:lnSpc>
                        <a:spcBef>
                          <a:spcPts val="0"/>
                        </a:spcBef>
                      </a:pPr>
                      <a:r>
                        <a:rPr lang="fa-IR" sz="1200" dirty="0" smtClean="0">
                          <a:effectLst/>
                          <a:cs typeface="B Nazanin" panose="00000400000000000000" pitchFamily="2" charset="-78"/>
                        </a:rPr>
                        <a:t>(میلیون</a:t>
                      </a:r>
                      <a:r>
                        <a:rPr lang="fa-IR" sz="1200" baseline="0" dirty="0" smtClean="0">
                          <a:effectLst/>
                          <a:cs typeface="B Nazanin" panose="00000400000000000000" pitchFamily="2" charset="-78"/>
                        </a:rPr>
                        <a:t> ریال</a:t>
                      </a:r>
                      <a:r>
                        <a:rPr lang="fa-IR" sz="1200" dirty="0" smtClean="0">
                          <a:effectLst/>
                          <a:cs typeface="B Nazanin" panose="00000400000000000000" pitchFamily="2" charset="-78"/>
                        </a:rPr>
                        <a:t>)</a:t>
                      </a:r>
                      <a:endParaRPr lang="en-US" sz="12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fa-IR" sz="1200" b="1" kern="1200" dirty="0" smtClean="0">
                          <a:solidFill>
                            <a:schemeClr val="lt1"/>
                          </a:solidFill>
                          <a:effectLst/>
                          <a:latin typeface="+mn-lt"/>
                          <a:ea typeface="+mn-ea"/>
                          <a:cs typeface="B Nazanin" panose="00000400000000000000" pitchFamily="2" charset="-78"/>
                        </a:rPr>
                        <a:t>هزینه انجام شده تاکنون</a:t>
                      </a:r>
                    </a:p>
                    <a:p>
                      <a:pPr marL="0" marR="0" lvl="0" indent="0" algn="ctr" defTabSz="914400" rtl="1" eaLnBrk="1" fontAlgn="auto" latinLnBrk="0" hangingPunct="1">
                        <a:lnSpc>
                          <a:spcPct val="150000"/>
                        </a:lnSpc>
                        <a:spcBef>
                          <a:spcPts val="0"/>
                        </a:spcBef>
                        <a:spcAft>
                          <a:spcPts val="0"/>
                        </a:spcAft>
                        <a:buClrTx/>
                        <a:buSzTx/>
                        <a:buFontTx/>
                        <a:buNone/>
                        <a:tabLst/>
                        <a:defRPr/>
                      </a:pPr>
                      <a:r>
                        <a:rPr lang="fa-IR" sz="1200" b="1" kern="1200" dirty="0" smtClean="0">
                          <a:solidFill>
                            <a:schemeClr val="lt1"/>
                          </a:solidFill>
                          <a:effectLst/>
                          <a:latin typeface="+mn-lt"/>
                          <a:ea typeface="+mn-ea"/>
                          <a:cs typeface="B Nazanin" panose="00000400000000000000" pitchFamily="2" charset="-78"/>
                        </a:rPr>
                        <a:t> (میلیون ریال)</a:t>
                      </a:r>
                      <a:endParaRPr lang="en-US" sz="1200" b="1" kern="1200" dirty="0" smtClean="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defTabSz="914400" rtl="1" eaLnBrk="1" latinLnBrk="0" hangingPunct="1">
                        <a:lnSpc>
                          <a:spcPct val="150000"/>
                        </a:lnSpc>
                        <a:spcBef>
                          <a:spcPts val="0"/>
                        </a:spcBef>
                      </a:pPr>
                      <a:r>
                        <a:rPr lang="fa-IR" sz="1200" b="1" kern="1200" dirty="0" smtClean="0">
                          <a:solidFill>
                            <a:schemeClr val="lt1"/>
                          </a:solidFill>
                          <a:effectLst/>
                          <a:latin typeface="+mn-lt"/>
                          <a:ea typeface="+mn-ea"/>
                          <a:cs typeface="B Nazanin" panose="00000400000000000000" pitchFamily="2" charset="-78"/>
                        </a:rPr>
                        <a:t>هزینه مورد نیاز</a:t>
                      </a:r>
                    </a:p>
                    <a:p>
                      <a:pPr marL="0" marR="0" lvl="0" indent="0" algn="ctr" defTabSz="914400" rtl="1" eaLnBrk="1" fontAlgn="auto" latinLnBrk="0" hangingPunct="1">
                        <a:lnSpc>
                          <a:spcPct val="150000"/>
                        </a:lnSpc>
                        <a:spcBef>
                          <a:spcPts val="0"/>
                        </a:spcBef>
                        <a:spcAft>
                          <a:spcPts val="0"/>
                        </a:spcAft>
                        <a:buClrTx/>
                        <a:buSzTx/>
                        <a:buFontTx/>
                        <a:buNone/>
                        <a:tabLst/>
                        <a:defRPr/>
                      </a:pPr>
                      <a:r>
                        <a:rPr lang="fa-IR" sz="1200" b="1" kern="1200" dirty="0" smtClean="0">
                          <a:solidFill>
                            <a:schemeClr val="lt1"/>
                          </a:solidFill>
                          <a:effectLst/>
                          <a:latin typeface="+mn-lt"/>
                          <a:ea typeface="+mn-ea"/>
                          <a:cs typeface="B Nazanin" panose="00000400000000000000" pitchFamily="2" charset="-78"/>
                        </a:rPr>
                        <a:t>(میلیون ریال)</a:t>
                      </a:r>
                      <a:endParaRPr lang="en-US" sz="1200" b="1" kern="1200" dirty="0" smtClean="0">
                        <a:solidFill>
                          <a:schemeClr val="lt1"/>
                        </a:solidFill>
                        <a:effectLst/>
                        <a:latin typeface="+mn-lt"/>
                        <a:ea typeface="+mn-ea"/>
                        <a:cs typeface="B Nazanin" panose="00000400000000000000" pitchFamily="2" charset="-78"/>
                      </a:endParaRPr>
                    </a:p>
                  </a:txBody>
                  <a:tcPr marL="68580" marR="68580" marT="0" marB="0" anchor="ctr"/>
                </a:tc>
                <a:extLst>
                  <a:ext uri="{0D108BD9-81ED-4DB2-BD59-A6C34878D82A}">
                    <a16:rowId xmlns="" xmlns:a16="http://schemas.microsoft.com/office/drawing/2014/main" val="4122667616"/>
                  </a:ext>
                </a:extLst>
              </a:tr>
              <a:tr h="310570">
                <a:tc>
                  <a:txBody>
                    <a:bodyPr/>
                    <a:lstStyle/>
                    <a:p>
                      <a:pPr marL="0" marR="0" algn="ctr" rtl="1">
                        <a:lnSpc>
                          <a:spcPct val="150000"/>
                        </a:lnSpc>
                        <a:spcBef>
                          <a:spcPts val="0"/>
                        </a:spcBef>
                      </a:pPr>
                      <a:r>
                        <a:rPr lang="fa-IR" sz="1200">
                          <a:effectLst/>
                          <a:cs typeface="B Nazanin" panose="00000400000000000000" pitchFamily="2" charset="-78"/>
                        </a:rPr>
                        <a:t>1</a:t>
                      </a:r>
                      <a:endParaRPr lang="en-US" sz="120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a:txBody>
                    <a:bodyPr/>
                    <a:lstStyle/>
                    <a:p>
                      <a:pPr marL="10795" marR="0" algn="ctr" rtl="1">
                        <a:lnSpc>
                          <a:spcPct val="100000"/>
                        </a:lnSpc>
                        <a:spcBef>
                          <a:spcPts val="500"/>
                        </a:spcBef>
                        <a:spcAft>
                          <a:spcPts val="50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b"/>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en-US" sz="1200" dirty="0" smtClean="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1549406032"/>
                  </a:ext>
                </a:extLst>
              </a:tr>
              <a:tr h="310570">
                <a:tc>
                  <a:txBody>
                    <a:bodyPr/>
                    <a:lstStyle/>
                    <a:p>
                      <a:pPr marL="0" marR="0" algn="ctr" rtl="1">
                        <a:lnSpc>
                          <a:spcPct val="150000"/>
                        </a:lnSpc>
                        <a:spcBef>
                          <a:spcPts val="0"/>
                        </a:spcBef>
                      </a:pPr>
                      <a:r>
                        <a:rPr lang="fa-IR" sz="1200">
                          <a:effectLst/>
                          <a:cs typeface="B Nazanin" panose="00000400000000000000" pitchFamily="2" charset="-78"/>
                        </a:rPr>
                        <a:t>2</a:t>
                      </a:r>
                      <a:endParaRPr lang="en-US" sz="120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a:txBody>
                    <a:bodyPr/>
                    <a:lstStyle/>
                    <a:p>
                      <a:pPr marL="10795" marR="0" algn="ctr" rtl="1">
                        <a:lnSpc>
                          <a:spcPct val="100000"/>
                        </a:lnSpc>
                        <a:spcBef>
                          <a:spcPts val="500"/>
                        </a:spcBef>
                        <a:spcAft>
                          <a:spcPts val="50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b"/>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2860013294"/>
                  </a:ext>
                </a:extLst>
              </a:tr>
              <a:tr h="310570">
                <a:tc>
                  <a:txBody>
                    <a:bodyPr/>
                    <a:lstStyle/>
                    <a:p>
                      <a:pPr marL="0" marR="0" algn="ctr" rtl="1">
                        <a:lnSpc>
                          <a:spcPct val="150000"/>
                        </a:lnSpc>
                        <a:spcBef>
                          <a:spcPts val="0"/>
                        </a:spcBef>
                      </a:pPr>
                      <a:r>
                        <a:rPr lang="fa-IR" sz="1200" dirty="0">
                          <a:effectLst/>
                          <a:cs typeface="B Nazanin" panose="00000400000000000000" pitchFamily="2" charset="-78"/>
                        </a:rPr>
                        <a:t>3</a:t>
                      </a:r>
                      <a:endParaRPr lang="en-US" sz="12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a:txBody>
                    <a:bodyPr/>
                    <a:lstStyle/>
                    <a:p>
                      <a:pPr marL="10795" marR="0" algn="ctr" rtl="1">
                        <a:lnSpc>
                          <a:spcPct val="100000"/>
                        </a:lnSpc>
                        <a:spcBef>
                          <a:spcPts val="500"/>
                        </a:spcBef>
                        <a:spcAft>
                          <a:spcPts val="50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b"/>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en-US" sz="1200" dirty="0" smtClean="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en-US" sz="1200" dirty="0" smtClean="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781678270"/>
                  </a:ext>
                </a:extLst>
              </a:tr>
              <a:tr h="310570">
                <a:tc>
                  <a:txBody>
                    <a:bodyPr/>
                    <a:lstStyle/>
                    <a:p>
                      <a:pPr marL="0" marR="0" algn="ctr" rtl="1">
                        <a:lnSpc>
                          <a:spcPct val="150000"/>
                        </a:lnSpc>
                        <a:spcBef>
                          <a:spcPts val="0"/>
                        </a:spcBef>
                      </a:pPr>
                      <a:r>
                        <a:rPr lang="fa-IR" sz="1200" dirty="0" smtClean="0">
                          <a:solidFill>
                            <a:schemeClr val="bg1"/>
                          </a:solidFill>
                          <a:effectLst/>
                          <a:latin typeface="Arial" panose="020B0604020202020204" pitchFamily="34" charset="0"/>
                          <a:ea typeface="Times New Roman" panose="02020603050405020304" pitchFamily="18" charset="0"/>
                          <a:cs typeface="B Nazanin" panose="00000400000000000000" pitchFamily="2" charset="-78"/>
                        </a:rPr>
                        <a:t>4</a:t>
                      </a:r>
                      <a:endParaRPr lang="en-US" sz="1200" dirty="0">
                        <a:solidFill>
                          <a:schemeClr val="bg1"/>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a:txBody>
                    <a:bodyPr/>
                    <a:lstStyle/>
                    <a:p>
                      <a:pPr marL="10795" marR="0" algn="ctr" rtl="1">
                        <a:lnSpc>
                          <a:spcPct val="100000"/>
                        </a:lnSpc>
                        <a:spcBef>
                          <a:spcPts val="500"/>
                        </a:spcBef>
                        <a:spcAft>
                          <a:spcPts val="50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b"/>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en-US" sz="1200" dirty="0" smtClean="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en-US" sz="1200" dirty="0" smtClean="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r>
              <a:tr h="310570">
                <a:tc>
                  <a:txBody>
                    <a:bodyPr/>
                    <a:lstStyle/>
                    <a:p>
                      <a:pPr marL="0" marR="0" algn="ctr" rtl="1">
                        <a:lnSpc>
                          <a:spcPct val="100000"/>
                        </a:lnSpc>
                        <a:spcBef>
                          <a:spcPts val="0"/>
                        </a:spcBef>
                      </a:pPr>
                      <a:r>
                        <a:rPr lang="fa-IR" sz="1200" dirty="0" smtClean="0">
                          <a:solidFill>
                            <a:schemeClr val="bg1"/>
                          </a:solidFill>
                          <a:effectLst/>
                          <a:latin typeface="Arial" panose="020B0604020202020204" pitchFamily="34" charset="0"/>
                          <a:ea typeface="Times New Roman" panose="02020603050405020304" pitchFamily="18" charset="0"/>
                          <a:cs typeface="B Nazanin" panose="00000400000000000000" pitchFamily="2" charset="-78"/>
                        </a:rPr>
                        <a:t>5</a:t>
                      </a:r>
                      <a:endParaRPr lang="en-US" sz="1200" dirty="0">
                        <a:solidFill>
                          <a:schemeClr val="bg1"/>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a:txBody>
                    <a:bodyPr/>
                    <a:lstStyle/>
                    <a:p>
                      <a:pPr marL="10795" marR="0" indent="0" algn="ctr" defTabSz="914400" rtl="1" eaLnBrk="1" fontAlgn="auto" latinLnBrk="0" hangingPunct="1">
                        <a:lnSpc>
                          <a:spcPct val="100000"/>
                        </a:lnSpc>
                        <a:spcBef>
                          <a:spcPts val="500"/>
                        </a:spcBef>
                        <a:spcAft>
                          <a:spcPts val="500"/>
                        </a:spcAft>
                        <a:buClrTx/>
                        <a:buSzTx/>
                        <a:buFontTx/>
                        <a:buNone/>
                        <a:tabLst/>
                        <a:defRPr/>
                      </a:pPr>
                      <a:endParaRPr lang="en-US" sz="1200" dirty="0" smtClean="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b"/>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en-US" sz="1200" dirty="0" smtClean="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en-US" sz="1200" dirty="0" smtClean="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r>
              <a:tr h="310570">
                <a:tc gridSpan="5">
                  <a:txBody>
                    <a:bodyPr/>
                    <a:lstStyle/>
                    <a:p>
                      <a:pPr marL="0" marR="0" algn="ctr" defTabSz="914400" rtl="1" eaLnBrk="1" latinLnBrk="0" hangingPunct="1">
                        <a:lnSpc>
                          <a:spcPct val="100000"/>
                        </a:lnSpc>
                        <a:spcBef>
                          <a:spcPts val="0"/>
                        </a:spcBef>
                        <a:spcAft>
                          <a:spcPts val="0"/>
                        </a:spcAft>
                      </a:pPr>
                      <a:r>
                        <a:rPr lang="ar-SA" sz="1200" b="1" kern="1200" dirty="0">
                          <a:solidFill>
                            <a:schemeClr val="lt1"/>
                          </a:solidFill>
                          <a:effectLst/>
                          <a:latin typeface="+mn-lt"/>
                          <a:ea typeface="+mn-ea"/>
                          <a:cs typeface="B Nazanin" panose="00000400000000000000" pitchFamily="2" charset="-78"/>
                        </a:rPr>
                        <a:t>جمع</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rtl="1">
                        <a:lnSpc>
                          <a:spcPct val="115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en-US" sz="1200" dirty="0" smtClean="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1814161683"/>
                  </a:ext>
                </a:extLst>
              </a:tr>
            </a:tbl>
          </a:graphicData>
        </a:graphic>
      </p:graphicFrame>
    </p:spTree>
    <p:extLst>
      <p:ext uri="{BB962C8B-B14F-4D97-AF65-F5344CB8AC3E}">
        <p14:creationId xmlns:p14="http://schemas.microsoft.com/office/powerpoint/2010/main" val="19717743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800" dirty="0" smtClean="0"/>
              <a:t>هزینه خدمات برونسپاری</a:t>
            </a:r>
            <a:endParaRPr lang="en-US" sz="3800" dirty="0"/>
          </a:p>
        </p:txBody>
      </p:sp>
      <p:sp>
        <p:nvSpPr>
          <p:cNvPr id="4" name="Slide Number Placeholder 3"/>
          <p:cNvSpPr>
            <a:spLocks noGrp="1"/>
          </p:cNvSpPr>
          <p:nvPr>
            <p:ph type="sldNum" sz="quarter" idx="12"/>
          </p:nvPr>
        </p:nvSpPr>
        <p:spPr/>
        <p:txBody>
          <a:bodyPr/>
          <a:lstStyle/>
          <a:p>
            <a:fld id="{67477841-C980-4B33-9633-6835DDE38721}" type="slidenum">
              <a:rPr lang="en-US" smtClean="0"/>
              <a:pPr/>
              <a:t>14</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25482171"/>
              </p:ext>
            </p:extLst>
          </p:nvPr>
        </p:nvGraphicFramePr>
        <p:xfrm>
          <a:off x="1095553" y="1825636"/>
          <a:ext cx="10242560" cy="2859298"/>
        </p:xfrm>
        <a:graphic>
          <a:graphicData uri="http://schemas.openxmlformats.org/drawingml/2006/table">
            <a:tbl>
              <a:tblPr rtl="1" firstRow="1" firstCol="1" bandRow="1">
                <a:tableStyleId>{5C22544A-7EE6-4342-B048-85BDC9FD1C3A}</a:tableStyleId>
              </a:tblPr>
              <a:tblGrid>
                <a:gridCol w="399902">
                  <a:extLst>
                    <a:ext uri="{9D8B030D-6E8A-4147-A177-3AD203B41FA5}">
                      <a16:colId xmlns="" xmlns:a16="http://schemas.microsoft.com/office/drawing/2014/main" val="3941356545"/>
                    </a:ext>
                  </a:extLst>
                </a:gridCol>
                <a:gridCol w="1865571">
                  <a:extLst>
                    <a:ext uri="{9D8B030D-6E8A-4147-A177-3AD203B41FA5}">
                      <a16:colId xmlns="" xmlns:a16="http://schemas.microsoft.com/office/drawing/2014/main" val="855929795"/>
                    </a:ext>
                  </a:extLst>
                </a:gridCol>
                <a:gridCol w="1739563">
                  <a:extLst>
                    <a:ext uri="{9D8B030D-6E8A-4147-A177-3AD203B41FA5}">
                      <a16:colId xmlns="" xmlns:a16="http://schemas.microsoft.com/office/drawing/2014/main" val="3613531400"/>
                    </a:ext>
                  </a:extLst>
                </a:gridCol>
                <a:gridCol w="1274333">
                  <a:extLst>
                    <a:ext uri="{9D8B030D-6E8A-4147-A177-3AD203B41FA5}">
                      <a16:colId xmlns="" xmlns:a16="http://schemas.microsoft.com/office/drawing/2014/main" val="1401700700"/>
                    </a:ext>
                  </a:extLst>
                </a:gridCol>
                <a:gridCol w="1652001">
                  <a:extLst>
                    <a:ext uri="{9D8B030D-6E8A-4147-A177-3AD203B41FA5}">
                      <a16:colId xmlns="" xmlns:a16="http://schemas.microsoft.com/office/drawing/2014/main" val="55588132"/>
                    </a:ext>
                  </a:extLst>
                </a:gridCol>
                <a:gridCol w="1045714">
                  <a:extLst>
                    <a:ext uri="{9D8B030D-6E8A-4147-A177-3AD203B41FA5}">
                      <a16:colId xmlns="" xmlns:a16="http://schemas.microsoft.com/office/drawing/2014/main" val="3099622211"/>
                    </a:ext>
                  </a:extLst>
                </a:gridCol>
                <a:gridCol w="1161746">
                  <a:extLst>
                    <a:ext uri="{9D8B030D-6E8A-4147-A177-3AD203B41FA5}">
                      <a16:colId xmlns="" xmlns:a16="http://schemas.microsoft.com/office/drawing/2014/main" val="3013614331"/>
                    </a:ext>
                  </a:extLst>
                </a:gridCol>
                <a:gridCol w="1103730">
                  <a:extLst>
                    <a:ext uri="{9D8B030D-6E8A-4147-A177-3AD203B41FA5}">
                      <a16:colId xmlns="" xmlns:a16="http://schemas.microsoft.com/office/drawing/2014/main" val="323817978"/>
                    </a:ext>
                  </a:extLst>
                </a:gridCol>
              </a:tblGrid>
              <a:tr h="942963">
                <a:tc>
                  <a:txBody>
                    <a:bodyPr/>
                    <a:lstStyle/>
                    <a:p>
                      <a:pPr marL="0" marR="0" algn="ctr" defTabSz="914400" rtl="1" eaLnBrk="1" latinLnBrk="0" hangingPunct="1">
                        <a:lnSpc>
                          <a:spcPct val="150000"/>
                        </a:lnSpc>
                        <a:spcBef>
                          <a:spcPts val="0"/>
                        </a:spcBef>
                        <a:spcAft>
                          <a:spcPts val="0"/>
                        </a:spcAft>
                      </a:pPr>
                      <a:r>
                        <a:rPr lang="fa-IR" sz="1200" b="1" kern="1200" dirty="0" smtClean="0">
                          <a:solidFill>
                            <a:schemeClr val="lt1"/>
                          </a:solidFill>
                          <a:effectLst/>
                          <a:latin typeface="+mn-lt"/>
                          <a:ea typeface="+mn-ea"/>
                          <a:cs typeface="B Nazanin" panose="00000400000000000000" pitchFamily="2" charset="-78"/>
                        </a:rPr>
                        <a:t>ردیف </a:t>
                      </a:r>
                      <a:endParaRPr lang="en-US" sz="1200" b="1" kern="1200" dirty="0">
                        <a:solidFill>
                          <a:schemeClr val="lt1"/>
                        </a:solidFill>
                        <a:effectLst/>
                        <a:latin typeface="+mn-lt"/>
                        <a:ea typeface="+mn-ea"/>
                        <a:cs typeface="B Nazanin" panose="00000400000000000000" pitchFamily="2" charset="-78"/>
                      </a:endParaRPr>
                    </a:p>
                  </a:txBody>
                  <a:tcPr marL="68580" marR="68580" marT="0" marB="0" vert="vert270" anchor="ctr"/>
                </a:tc>
                <a:tc>
                  <a:txBody>
                    <a:bodyPr/>
                    <a:lstStyle/>
                    <a:p>
                      <a:pPr marL="0" marR="0" algn="ctr" defTabSz="914400" rtl="1" eaLnBrk="1" latinLnBrk="0" hangingPunct="1">
                        <a:lnSpc>
                          <a:spcPct val="150000"/>
                        </a:lnSpc>
                        <a:spcBef>
                          <a:spcPts val="0"/>
                        </a:spcBef>
                      </a:pPr>
                      <a:r>
                        <a:rPr lang="fa-IR" sz="1200" b="1" kern="1200" dirty="0">
                          <a:solidFill>
                            <a:schemeClr val="lt1"/>
                          </a:solidFill>
                          <a:effectLst/>
                          <a:latin typeface="+mn-lt"/>
                          <a:ea typeface="+mn-ea"/>
                          <a:cs typeface="B Nazanin" panose="00000400000000000000" pitchFamily="2" charset="-78"/>
                        </a:rPr>
                        <a:t>عنوان </a:t>
                      </a:r>
                      <a:r>
                        <a:rPr lang="fa-IR" sz="1200" b="1" kern="1200" dirty="0" smtClean="0">
                          <a:solidFill>
                            <a:schemeClr val="lt1"/>
                          </a:solidFill>
                          <a:effectLst/>
                          <a:latin typeface="+mn-lt"/>
                          <a:ea typeface="+mn-ea"/>
                          <a:cs typeface="B Nazanin" panose="00000400000000000000" pitchFamily="2" charset="-78"/>
                        </a:rPr>
                        <a:t>خدمت مورد</a:t>
                      </a:r>
                      <a:r>
                        <a:rPr lang="fa-IR" sz="1200" b="1" kern="1200" baseline="0" dirty="0" smtClean="0">
                          <a:solidFill>
                            <a:schemeClr val="lt1"/>
                          </a:solidFill>
                          <a:effectLst/>
                          <a:latin typeface="+mn-lt"/>
                          <a:ea typeface="+mn-ea"/>
                          <a:cs typeface="B Nazanin" panose="00000400000000000000" pitchFamily="2" charset="-78"/>
                        </a:rPr>
                        <a:t> نیاز</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defTabSz="914400" rtl="1" eaLnBrk="1" latinLnBrk="0" hangingPunct="1">
                        <a:lnSpc>
                          <a:spcPct val="150000"/>
                        </a:lnSpc>
                        <a:spcBef>
                          <a:spcPts val="0"/>
                        </a:spcBef>
                      </a:pPr>
                      <a:r>
                        <a:rPr lang="fa-IR" sz="1200" b="1" kern="1200" dirty="0">
                          <a:solidFill>
                            <a:schemeClr val="lt1"/>
                          </a:solidFill>
                          <a:effectLst/>
                          <a:latin typeface="+mn-lt"/>
                          <a:ea typeface="+mn-ea"/>
                          <a:cs typeface="B Nazanin" panose="00000400000000000000" pitchFamily="2" charset="-78"/>
                        </a:rPr>
                        <a:t>شرح </a:t>
                      </a:r>
                      <a:r>
                        <a:rPr lang="fa-IR" sz="1200" b="1" kern="1200" dirty="0" smtClean="0">
                          <a:solidFill>
                            <a:schemeClr val="lt1"/>
                          </a:solidFill>
                          <a:effectLst/>
                          <a:latin typeface="+mn-lt"/>
                          <a:ea typeface="+mn-ea"/>
                          <a:cs typeface="B Nazanin" panose="00000400000000000000" pitchFamily="2" charset="-78"/>
                        </a:rPr>
                        <a:t>هزینه (مورد</a:t>
                      </a:r>
                      <a:r>
                        <a:rPr lang="fa-IR" sz="1200" b="1" kern="1200" baseline="0" dirty="0" smtClean="0">
                          <a:solidFill>
                            <a:schemeClr val="lt1"/>
                          </a:solidFill>
                          <a:effectLst/>
                          <a:latin typeface="+mn-lt"/>
                          <a:ea typeface="+mn-ea"/>
                          <a:cs typeface="B Nazanin" panose="00000400000000000000" pitchFamily="2" charset="-78"/>
                        </a:rPr>
                        <a:t> مصرف، شرح، کد استاندارد و ...</a:t>
                      </a:r>
                      <a:r>
                        <a:rPr lang="fa-IR" sz="1200" b="1" kern="1200" dirty="0" smtClean="0">
                          <a:solidFill>
                            <a:schemeClr val="lt1"/>
                          </a:solidFill>
                          <a:effectLst/>
                          <a:latin typeface="+mn-lt"/>
                          <a:ea typeface="+mn-ea"/>
                          <a:cs typeface="B Nazanin" panose="00000400000000000000" pitchFamily="2" charset="-78"/>
                        </a:rPr>
                        <a:t>)</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defTabSz="914400" rtl="1" eaLnBrk="1" latinLnBrk="0" hangingPunct="1">
                        <a:lnSpc>
                          <a:spcPct val="150000"/>
                        </a:lnSpc>
                        <a:spcBef>
                          <a:spcPts val="0"/>
                        </a:spcBef>
                      </a:pPr>
                      <a:r>
                        <a:rPr lang="fa-IR" sz="1200" b="1" kern="1200" dirty="0" smtClean="0">
                          <a:solidFill>
                            <a:schemeClr val="lt1"/>
                          </a:solidFill>
                          <a:effectLst/>
                          <a:latin typeface="+mn-lt"/>
                          <a:ea typeface="+mn-ea"/>
                          <a:cs typeface="B Nazanin" panose="00000400000000000000" pitchFamily="2" charset="-78"/>
                        </a:rPr>
                        <a:t>هزینه هر </a:t>
                      </a:r>
                      <a:r>
                        <a:rPr lang="fa-IR" sz="1200" b="1" kern="1200" dirty="0">
                          <a:solidFill>
                            <a:schemeClr val="lt1"/>
                          </a:solidFill>
                          <a:effectLst/>
                          <a:latin typeface="+mn-lt"/>
                          <a:ea typeface="+mn-ea"/>
                          <a:cs typeface="B Nazanin" panose="00000400000000000000" pitchFamily="2" charset="-78"/>
                        </a:rPr>
                        <a:t>واحد </a:t>
                      </a:r>
                      <a:r>
                        <a:rPr lang="fa-IR" sz="1200" b="1" kern="1200" dirty="0" smtClean="0">
                          <a:solidFill>
                            <a:schemeClr val="lt1"/>
                          </a:solidFill>
                          <a:effectLst/>
                          <a:latin typeface="+mn-lt"/>
                          <a:ea typeface="+mn-ea"/>
                          <a:cs typeface="B Nazanin" panose="00000400000000000000" pitchFamily="2" charset="-78"/>
                        </a:rPr>
                        <a:t> (ریال)</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defTabSz="914400" rtl="1" eaLnBrk="1" latinLnBrk="0" hangingPunct="1">
                        <a:lnSpc>
                          <a:spcPct val="150000"/>
                        </a:lnSpc>
                        <a:spcBef>
                          <a:spcPts val="0"/>
                        </a:spcBef>
                      </a:pPr>
                      <a:r>
                        <a:rPr lang="fa-IR" sz="1200" b="1" kern="1200" dirty="0" smtClean="0">
                          <a:solidFill>
                            <a:schemeClr val="lt1"/>
                          </a:solidFill>
                          <a:effectLst/>
                          <a:latin typeface="+mn-lt"/>
                          <a:ea typeface="+mn-ea"/>
                          <a:cs typeface="B Nazanin" panose="00000400000000000000" pitchFamily="2" charset="-78"/>
                        </a:rPr>
                        <a:t>تعداد/ مقدار مورد نیاز برای نمونه سازی</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defTabSz="914400" rtl="1" eaLnBrk="1" latinLnBrk="0" hangingPunct="1">
                        <a:lnSpc>
                          <a:spcPct val="150000"/>
                        </a:lnSpc>
                        <a:spcBef>
                          <a:spcPts val="0"/>
                        </a:spcBef>
                      </a:pPr>
                      <a:r>
                        <a:rPr lang="fa-IR" sz="1200" b="1" kern="1200" dirty="0" smtClean="0">
                          <a:solidFill>
                            <a:schemeClr val="lt1"/>
                          </a:solidFill>
                          <a:effectLst/>
                          <a:latin typeface="+mn-lt"/>
                          <a:ea typeface="+mn-ea"/>
                          <a:cs typeface="B Nazanin" panose="00000400000000000000" pitchFamily="2" charset="-78"/>
                        </a:rPr>
                        <a:t>هزینه کل </a:t>
                      </a:r>
                    </a:p>
                    <a:p>
                      <a:pPr marL="0" marR="0" algn="ctr" defTabSz="914400" rtl="1" eaLnBrk="1" latinLnBrk="0" hangingPunct="1">
                        <a:lnSpc>
                          <a:spcPct val="150000"/>
                        </a:lnSpc>
                        <a:spcBef>
                          <a:spcPts val="0"/>
                        </a:spcBef>
                      </a:pPr>
                      <a:r>
                        <a:rPr lang="fa-IR" sz="1200" b="1" kern="1200" dirty="0" smtClean="0">
                          <a:solidFill>
                            <a:schemeClr val="lt1"/>
                          </a:solidFill>
                          <a:effectLst/>
                          <a:latin typeface="+mn-lt"/>
                          <a:ea typeface="+mn-ea"/>
                          <a:cs typeface="B Nazanin" panose="00000400000000000000" pitchFamily="2" charset="-78"/>
                        </a:rPr>
                        <a:t>(میلیون ریال)</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fa-IR" sz="1200" b="1" kern="1200" dirty="0" smtClean="0">
                          <a:solidFill>
                            <a:schemeClr val="lt1"/>
                          </a:solidFill>
                          <a:effectLst/>
                          <a:latin typeface="+mn-lt"/>
                          <a:ea typeface="+mn-ea"/>
                          <a:cs typeface="B Nazanin" panose="00000400000000000000" pitchFamily="2" charset="-78"/>
                        </a:rPr>
                        <a:t>هزینه انجام شده تاکنون (میلیون ریال)</a:t>
                      </a:r>
                      <a:endParaRPr lang="en-US" sz="1200" b="1" kern="1200" dirty="0" smtClean="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defTabSz="914400" rtl="1" eaLnBrk="1" latinLnBrk="0" hangingPunct="1">
                        <a:lnSpc>
                          <a:spcPct val="150000"/>
                        </a:lnSpc>
                        <a:spcBef>
                          <a:spcPts val="0"/>
                        </a:spcBef>
                      </a:pPr>
                      <a:r>
                        <a:rPr lang="fa-IR" sz="1200" b="1" kern="1200" dirty="0" smtClean="0">
                          <a:solidFill>
                            <a:schemeClr val="lt1"/>
                          </a:solidFill>
                          <a:effectLst/>
                          <a:latin typeface="+mn-lt"/>
                          <a:ea typeface="+mn-ea"/>
                          <a:cs typeface="B Nazanin" panose="00000400000000000000" pitchFamily="2" charset="-78"/>
                        </a:rPr>
                        <a:t>هزینه مورد نیاز</a:t>
                      </a:r>
                    </a:p>
                    <a:p>
                      <a:pPr marL="0" marR="0" lvl="0" indent="0" algn="ctr" defTabSz="914400" rtl="1" eaLnBrk="1" fontAlgn="auto" latinLnBrk="0" hangingPunct="1">
                        <a:lnSpc>
                          <a:spcPct val="150000"/>
                        </a:lnSpc>
                        <a:spcBef>
                          <a:spcPts val="0"/>
                        </a:spcBef>
                        <a:spcAft>
                          <a:spcPts val="0"/>
                        </a:spcAft>
                        <a:buClrTx/>
                        <a:buSzTx/>
                        <a:buFontTx/>
                        <a:buNone/>
                        <a:tabLst/>
                        <a:defRPr/>
                      </a:pPr>
                      <a:r>
                        <a:rPr lang="fa-IR" sz="1200" b="1" kern="1200" dirty="0" smtClean="0">
                          <a:solidFill>
                            <a:schemeClr val="lt1"/>
                          </a:solidFill>
                          <a:effectLst/>
                          <a:latin typeface="+mn-lt"/>
                          <a:ea typeface="+mn-ea"/>
                          <a:cs typeface="B Nazanin" panose="00000400000000000000" pitchFamily="2" charset="-78"/>
                        </a:rPr>
                        <a:t>(میلیون ریال)</a:t>
                      </a:r>
                      <a:endParaRPr lang="en-US" sz="1200" b="1" kern="1200" dirty="0" smtClean="0">
                        <a:solidFill>
                          <a:schemeClr val="lt1"/>
                        </a:solidFill>
                        <a:effectLst/>
                        <a:latin typeface="+mn-lt"/>
                        <a:ea typeface="+mn-ea"/>
                        <a:cs typeface="B Nazanin" panose="00000400000000000000" pitchFamily="2" charset="-78"/>
                      </a:endParaRPr>
                    </a:p>
                  </a:txBody>
                  <a:tcPr marL="68580" marR="68580" marT="0" marB="0" anchor="ctr"/>
                </a:tc>
                <a:extLst>
                  <a:ext uri="{0D108BD9-81ED-4DB2-BD59-A6C34878D82A}">
                    <a16:rowId xmlns="" xmlns:a16="http://schemas.microsoft.com/office/drawing/2014/main" val="917110908"/>
                  </a:ext>
                </a:extLst>
              </a:tr>
              <a:tr h="285079">
                <a:tc>
                  <a:txBody>
                    <a:bodyPr/>
                    <a:lstStyle/>
                    <a:p>
                      <a:pPr marL="0" marR="0" algn="ctr" defTabSz="914400" rtl="1" eaLnBrk="1" latinLnBrk="0" hangingPunct="1">
                        <a:lnSpc>
                          <a:spcPct val="150000"/>
                        </a:lnSpc>
                        <a:spcBef>
                          <a:spcPts val="0"/>
                        </a:spcBef>
                      </a:pPr>
                      <a:r>
                        <a:rPr lang="fa-IR" sz="1200" b="1" kern="1200" dirty="0">
                          <a:solidFill>
                            <a:schemeClr val="lt1"/>
                          </a:solidFill>
                          <a:effectLst/>
                          <a:latin typeface="+mn-lt"/>
                          <a:ea typeface="+mn-ea"/>
                          <a:cs typeface="B Nazanin" panose="00000400000000000000" pitchFamily="2" charset="-78"/>
                        </a:rPr>
                        <a:t>1</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indent="0" algn="ctr" defTabSz="914400" rtl="1" eaLnBrk="1" fontAlgn="auto" latinLnBrk="0" hangingPunct="1">
                        <a:lnSpc>
                          <a:spcPct val="150000"/>
                        </a:lnSpc>
                        <a:spcBef>
                          <a:spcPts val="0"/>
                        </a:spcBef>
                        <a:spcAft>
                          <a:spcPts val="0"/>
                        </a:spcAft>
                        <a:buClrTx/>
                        <a:buSzTx/>
                        <a:buFontTx/>
                        <a:buNone/>
                        <a:tabLst/>
                        <a:defRPr/>
                      </a:pPr>
                      <a:endParaRPr lang="en-US" sz="1200" dirty="0" smtClean="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2323502566"/>
                  </a:ext>
                </a:extLst>
              </a:tr>
              <a:tr h="327804">
                <a:tc>
                  <a:txBody>
                    <a:bodyPr/>
                    <a:lstStyle/>
                    <a:p>
                      <a:pPr marL="0" marR="0" algn="ctr" defTabSz="914400" rtl="1" eaLnBrk="1" latinLnBrk="0" hangingPunct="1">
                        <a:lnSpc>
                          <a:spcPct val="150000"/>
                        </a:lnSpc>
                        <a:spcBef>
                          <a:spcPts val="0"/>
                        </a:spcBef>
                      </a:pPr>
                      <a:r>
                        <a:rPr lang="fa-IR" sz="1200" b="1" kern="1200" dirty="0" smtClean="0">
                          <a:solidFill>
                            <a:schemeClr val="lt1"/>
                          </a:solidFill>
                          <a:effectLst/>
                          <a:latin typeface="+mn-lt"/>
                          <a:ea typeface="+mn-ea"/>
                          <a:cs typeface="B Nazanin" panose="00000400000000000000" pitchFamily="2" charset="-78"/>
                        </a:rPr>
                        <a:t>2</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r>
              <a:tr h="327804">
                <a:tc>
                  <a:txBody>
                    <a:bodyPr/>
                    <a:lstStyle/>
                    <a:p>
                      <a:pPr marL="0" marR="0" algn="ctr" defTabSz="914400" rtl="1" eaLnBrk="1" latinLnBrk="0" hangingPunct="1">
                        <a:lnSpc>
                          <a:spcPct val="150000"/>
                        </a:lnSpc>
                        <a:spcBef>
                          <a:spcPts val="0"/>
                        </a:spcBef>
                      </a:pPr>
                      <a:r>
                        <a:rPr lang="fa-IR" sz="1200" b="1" kern="1200" dirty="0" smtClean="0">
                          <a:solidFill>
                            <a:schemeClr val="lt1"/>
                          </a:solidFill>
                          <a:effectLst/>
                          <a:latin typeface="+mn-lt"/>
                          <a:ea typeface="+mn-ea"/>
                          <a:cs typeface="B Nazanin" panose="00000400000000000000" pitchFamily="2" charset="-78"/>
                        </a:rPr>
                        <a:t>3</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r>
              <a:tr h="327804">
                <a:tc>
                  <a:txBody>
                    <a:bodyPr/>
                    <a:lstStyle/>
                    <a:p>
                      <a:pPr marL="0" marR="0" algn="ctr" defTabSz="914400" rtl="1" eaLnBrk="1" latinLnBrk="0" hangingPunct="1">
                        <a:lnSpc>
                          <a:spcPct val="150000"/>
                        </a:lnSpc>
                        <a:spcBef>
                          <a:spcPts val="0"/>
                        </a:spcBef>
                      </a:pPr>
                      <a:r>
                        <a:rPr lang="fa-IR" sz="1200" b="1" kern="1200" dirty="0" smtClean="0">
                          <a:solidFill>
                            <a:schemeClr val="lt1"/>
                          </a:solidFill>
                          <a:effectLst/>
                          <a:latin typeface="+mn-lt"/>
                          <a:ea typeface="+mn-ea"/>
                          <a:cs typeface="B Nazanin" panose="00000400000000000000" pitchFamily="2" charset="-78"/>
                        </a:rPr>
                        <a:t>4</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r>
              <a:tr h="327804">
                <a:tc>
                  <a:txBody>
                    <a:bodyPr/>
                    <a:lstStyle/>
                    <a:p>
                      <a:pPr marL="0" marR="0" algn="ctr" defTabSz="914400" rtl="1" eaLnBrk="1" latinLnBrk="0" hangingPunct="1">
                        <a:lnSpc>
                          <a:spcPct val="150000"/>
                        </a:lnSpc>
                        <a:spcBef>
                          <a:spcPts val="0"/>
                        </a:spcBef>
                      </a:pPr>
                      <a:r>
                        <a:rPr lang="fa-IR" sz="1200" b="1" kern="1200" dirty="0" smtClean="0">
                          <a:solidFill>
                            <a:schemeClr val="lt1"/>
                          </a:solidFill>
                          <a:effectLst/>
                          <a:latin typeface="+mn-lt"/>
                          <a:ea typeface="+mn-ea"/>
                          <a:cs typeface="B Nazanin" panose="00000400000000000000" pitchFamily="2" charset="-78"/>
                        </a:rPr>
                        <a:t>5</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r>
              <a:tr h="0">
                <a:tc gridSpan="5">
                  <a:txBody>
                    <a:bodyPr/>
                    <a:lstStyle/>
                    <a:p>
                      <a:pPr marL="0" marR="0" algn="ctr" rtl="1">
                        <a:lnSpc>
                          <a:spcPct val="150000"/>
                        </a:lnSpc>
                        <a:spcBef>
                          <a:spcPts val="0"/>
                        </a:spcBef>
                      </a:pPr>
                      <a:r>
                        <a:rPr lang="fa-IR" sz="1400" dirty="0" smtClean="0">
                          <a:solidFill>
                            <a:schemeClr val="bg1"/>
                          </a:solidFill>
                          <a:effectLst/>
                          <a:latin typeface="Arial" panose="020B0604020202020204" pitchFamily="34" charset="0"/>
                          <a:ea typeface="Times New Roman" panose="02020603050405020304" pitchFamily="18" charset="0"/>
                          <a:cs typeface="B Nazanin" panose="00000400000000000000" pitchFamily="2" charset="-78"/>
                        </a:rPr>
                        <a:t>جمع</a:t>
                      </a:r>
                      <a:endParaRPr lang="en-US" sz="1400" dirty="0">
                        <a:solidFill>
                          <a:schemeClr val="bg1"/>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1147071358"/>
                  </a:ext>
                </a:extLst>
              </a:tr>
            </a:tbl>
          </a:graphicData>
        </a:graphic>
      </p:graphicFrame>
      <p:sp>
        <p:nvSpPr>
          <p:cNvPr id="7" name="TextBox 6"/>
          <p:cNvSpPr txBox="1"/>
          <p:nvPr/>
        </p:nvSpPr>
        <p:spPr>
          <a:xfrm>
            <a:off x="1190445" y="5618215"/>
            <a:ext cx="9627079" cy="400110"/>
          </a:xfrm>
          <a:prstGeom prst="rect">
            <a:avLst/>
          </a:prstGeom>
          <a:noFill/>
        </p:spPr>
        <p:txBody>
          <a:bodyPr wrap="square" rtlCol="0">
            <a:spAutoFit/>
          </a:bodyPr>
          <a:lstStyle/>
          <a:p>
            <a:pPr algn="ctr"/>
            <a:r>
              <a:rPr lang="fa-IR" sz="2000" dirty="0" smtClean="0">
                <a:cs typeface="B Nazanin" panose="00000400000000000000" pitchFamily="2" charset="-78"/>
              </a:rPr>
              <a:t>خدمات برونسپاری ساخت، تست و اخذ تاییدیه ها که برای ساخت نمونه محصول مورد نیاز است در این جدول وارد شوند</a:t>
            </a:r>
            <a:endParaRPr lang="en-US" sz="2000" dirty="0">
              <a:cs typeface="B Nazanin" panose="00000400000000000000" pitchFamily="2" charset="-78"/>
            </a:endParaRPr>
          </a:p>
        </p:txBody>
      </p:sp>
    </p:spTree>
    <p:extLst>
      <p:ext uri="{BB962C8B-B14F-4D97-AF65-F5344CB8AC3E}">
        <p14:creationId xmlns:p14="http://schemas.microsoft.com/office/powerpoint/2010/main" val="40877670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800" dirty="0" smtClean="0"/>
              <a:t>هزینه تجهیزات ضروری ساخت  و آزمون</a:t>
            </a:r>
            <a:endParaRPr lang="en-US" sz="3800" dirty="0"/>
          </a:p>
        </p:txBody>
      </p:sp>
      <p:sp>
        <p:nvSpPr>
          <p:cNvPr id="4" name="Slide Number Placeholder 3"/>
          <p:cNvSpPr>
            <a:spLocks noGrp="1"/>
          </p:cNvSpPr>
          <p:nvPr>
            <p:ph type="sldNum" sz="quarter" idx="12"/>
          </p:nvPr>
        </p:nvSpPr>
        <p:spPr/>
        <p:txBody>
          <a:bodyPr/>
          <a:lstStyle/>
          <a:p>
            <a:fld id="{67477841-C980-4B33-9633-6835DDE38721}" type="slidenum">
              <a:rPr lang="en-US" smtClean="0"/>
              <a:pPr/>
              <a:t>15</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70290112"/>
              </p:ext>
            </p:extLst>
          </p:nvPr>
        </p:nvGraphicFramePr>
        <p:xfrm>
          <a:off x="1328468" y="1746689"/>
          <a:ext cx="9673215" cy="2640666"/>
        </p:xfrm>
        <a:graphic>
          <a:graphicData uri="http://schemas.openxmlformats.org/drawingml/2006/table">
            <a:tbl>
              <a:tblPr rtl="1" firstRow="1" firstCol="1" bandRow="1">
                <a:tableStyleId>{5C22544A-7EE6-4342-B048-85BDC9FD1C3A}</a:tableStyleId>
              </a:tblPr>
              <a:tblGrid>
                <a:gridCol w="528734">
                  <a:extLst>
                    <a:ext uri="{9D8B030D-6E8A-4147-A177-3AD203B41FA5}">
                      <a16:colId xmlns="" xmlns:a16="http://schemas.microsoft.com/office/drawing/2014/main" val="3941356545"/>
                    </a:ext>
                  </a:extLst>
                </a:gridCol>
                <a:gridCol w="2466582">
                  <a:extLst>
                    <a:ext uri="{9D8B030D-6E8A-4147-A177-3AD203B41FA5}">
                      <a16:colId xmlns="" xmlns:a16="http://schemas.microsoft.com/office/drawing/2014/main" val="855929795"/>
                    </a:ext>
                  </a:extLst>
                </a:gridCol>
                <a:gridCol w="2299979">
                  <a:extLst>
                    <a:ext uri="{9D8B030D-6E8A-4147-A177-3AD203B41FA5}">
                      <a16:colId xmlns="" xmlns:a16="http://schemas.microsoft.com/office/drawing/2014/main" val="3613531400"/>
                    </a:ext>
                  </a:extLst>
                </a:gridCol>
                <a:gridCol w="1382600">
                  <a:extLst>
                    <a:ext uri="{9D8B030D-6E8A-4147-A177-3AD203B41FA5}">
                      <a16:colId xmlns="" xmlns:a16="http://schemas.microsoft.com/office/drawing/2014/main" val="3099622211"/>
                    </a:ext>
                  </a:extLst>
                </a:gridCol>
                <a:gridCol w="1536013">
                  <a:extLst>
                    <a:ext uri="{9D8B030D-6E8A-4147-A177-3AD203B41FA5}">
                      <a16:colId xmlns="" xmlns:a16="http://schemas.microsoft.com/office/drawing/2014/main" val="3013614331"/>
                    </a:ext>
                  </a:extLst>
                </a:gridCol>
                <a:gridCol w="1459307">
                  <a:extLst>
                    <a:ext uri="{9D8B030D-6E8A-4147-A177-3AD203B41FA5}">
                      <a16:colId xmlns="" xmlns:a16="http://schemas.microsoft.com/office/drawing/2014/main" val="323817978"/>
                    </a:ext>
                  </a:extLst>
                </a:gridCol>
              </a:tblGrid>
              <a:tr h="883058">
                <a:tc>
                  <a:txBody>
                    <a:bodyPr/>
                    <a:lstStyle/>
                    <a:p>
                      <a:pPr marL="0" marR="0" algn="ctr" defTabSz="914400" rtl="1" eaLnBrk="1" latinLnBrk="0" hangingPunct="1">
                        <a:lnSpc>
                          <a:spcPct val="150000"/>
                        </a:lnSpc>
                        <a:spcBef>
                          <a:spcPts val="0"/>
                        </a:spcBef>
                        <a:spcAft>
                          <a:spcPts val="0"/>
                        </a:spcAft>
                      </a:pPr>
                      <a:r>
                        <a:rPr lang="fa-IR" sz="1200" b="1" kern="1200" dirty="0" smtClean="0">
                          <a:solidFill>
                            <a:schemeClr val="lt1"/>
                          </a:solidFill>
                          <a:effectLst/>
                          <a:latin typeface="+mn-lt"/>
                          <a:ea typeface="+mn-ea"/>
                          <a:cs typeface="B Nazanin" panose="00000400000000000000" pitchFamily="2" charset="-78"/>
                        </a:rPr>
                        <a:t>ردیف </a:t>
                      </a:r>
                      <a:endParaRPr lang="en-US" sz="1200" b="1" kern="1200" dirty="0">
                        <a:solidFill>
                          <a:schemeClr val="lt1"/>
                        </a:solidFill>
                        <a:effectLst/>
                        <a:latin typeface="+mn-lt"/>
                        <a:ea typeface="+mn-ea"/>
                        <a:cs typeface="B Nazanin" panose="00000400000000000000" pitchFamily="2" charset="-78"/>
                      </a:endParaRPr>
                    </a:p>
                  </a:txBody>
                  <a:tcPr marL="68580" marR="68580" marT="0" marB="0" vert="vert270" anchor="ctr"/>
                </a:tc>
                <a:tc>
                  <a:txBody>
                    <a:bodyPr/>
                    <a:lstStyle/>
                    <a:p>
                      <a:pPr marL="0" marR="0" algn="ctr" defTabSz="914400" rtl="1" eaLnBrk="1" latinLnBrk="0" hangingPunct="1">
                        <a:lnSpc>
                          <a:spcPct val="150000"/>
                        </a:lnSpc>
                        <a:spcBef>
                          <a:spcPts val="0"/>
                        </a:spcBef>
                      </a:pPr>
                      <a:r>
                        <a:rPr lang="fa-IR" sz="1200" b="1" kern="1200" dirty="0">
                          <a:solidFill>
                            <a:schemeClr val="lt1"/>
                          </a:solidFill>
                          <a:effectLst/>
                          <a:latin typeface="+mn-lt"/>
                          <a:ea typeface="+mn-ea"/>
                          <a:cs typeface="B Nazanin" panose="00000400000000000000" pitchFamily="2" charset="-78"/>
                        </a:rPr>
                        <a:t>عنوان </a:t>
                      </a:r>
                      <a:r>
                        <a:rPr lang="fa-IR" sz="1200" b="1" kern="1200" dirty="0" smtClean="0">
                          <a:solidFill>
                            <a:schemeClr val="lt1"/>
                          </a:solidFill>
                          <a:effectLst/>
                          <a:latin typeface="+mn-lt"/>
                          <a:ea typeface="+mn-ea"/>
                          <a:cs typeface="B Nazanin" panose="00000400000000000000" pitchFamily="2" charset="-78"/>
                        </a:rPr>
                        <a:t> تجهیز</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defTabSz="914400" rtl="1" eaLnBrk="1" latinLnBrk="0" hangingPunct="1">
                        <a:lnSpc>
                          <a:spcPct val="150000"/>
                        </a:lnSpc>
                        <a:spcBef>
                          <a:spcPts val="0"/>
                        </a:spcBef>
                      </a:pPr>
                      <a:r>
                        <a:rPr lang="fa-IR" sz="1200" b="1" kern="1200" dirty="0">
                          <a:solidFill>
                            <a:schemeClr val="lt1"/>
                          </a:solidFill>
                          <a:effectLst/>
                          <a:latin typeface="+mn-lt"/>
                          <a:ea typeface="+mn-ea"/>
                          <a:cs typeface="B Nazanin" panose="00000400000000000000" pitchFamily="2" charset="-78"/>
                        </a:rPr>
                        <a:t>شرح </a:t>
                      </a:r>
                      <a:r>
                        <a:rPr lang="fa-IR" sz="1200" b="1" kern="1200" dirty="0" smtClean="0">
                          <a:solidFill>
                            <a:schemeClr val="lt1"/>
                          </a:solidFill>
                          <a:effectLst/>
                          <a:latin typeface="+mn-lt"/>
                          <a:ea typeface="+mn-ea"/>
                          <a:cs typeface="B Nazanin" panose="00000400000000000000" pitchFamily="2" charset="-78"/>
                        </a:rPr>
                        <a:t>هزینه (کاربرد</a:t>
                      </a:r>
                      <a:r>
                        <a:rPr lang="fa-IR" sz="1200" b="1" kern="1200" baseline="0" dirty="0" smtClean="0">
                          <a:solidFill>
                            <a:schemeClr val="lt1"/>
                          </a:solidFill>
                          <a:effectLst/>
                          <a:latin typeface="+mn-lt"/>
                          <a:ea typeface="+mn-ea"/>
                          <a:cs typeface="B Nazanin" panose="00000400000000000000" pitchFamily="2" charset="-78"/>
                        </a:rPr>
                        <a:t> و ضرورت</a:t>
                      </a:r>
                      <a:r>
                        <a:rPr lang="fa-IR" sz="1200" b="1" kern="1200" dirty="0" smtClean="0">
                          <a:solidFill>
                            <a:schemeClr val="lt1"/>
                          </a:solidFill>
                          <a:effectLst/>
                          <a:latin typeface="+mn-lt"/>
                          <a:ea typeface="+mn-ea"/>
                          <a:cs typeface="B Nazanin" panose="00000400000000000000" pitchFamily="2" charset="-78"/>
                        </a:rPr>
                        <a:t>)</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defTabSz="914400" rtl="1" eaLnBrk="1" latinLnBrk="0" hangingPunct="1">
                        <a:lnSpc>
                          <a:spcPct val="150000"/>
                        </a:lnSpc>
                        <a:spcBef>
                          <a:spcPts val="0"/>
                        </a:spcBef>
                      </a:pPr>
                      <a:r>
                        <a:rPr lang="fa-IR" sz="1200" b="1" kern="1200" dirty="0" smtClean="0">
                          <a:solidFill>
                            <a:schemeClr val="lt1"/>
                          </a:solidFill>
                          <a:effectLst/>
                          <a:latin typeface="+mn-lt"/>
                          <a:ea typeface="+mn-ea"/>
                          <a:cs typeface="B Nazanin" panose="00000400000000000000" pitchFamily="2" charset="-78"/>
                        </a:rPr>
                        <a:t>کل هزینه</a:t>
                      </a:r>
                    </a:p>
                    <a:p>
                      <a:pPr marL="0" marR="0" algn="ctr" defTabSz="914400" rtl="1" eaLnBrk="1" latinLnBrk="0" hangingPunct="1">
                        <a:lnSpc>
                          <a:spcPct val="150000"/>
                        </a:lnSpc>
                        <a:spcBef>
                          <a:spcPts val="0"/>
                        </a:spcBef>
                      </a:pPr>
                      <a:r>
                        <a:rPr lang="fa-IR" sz="1200" b="1" kern="1200" dirty="0" smtClean="0">
                          <a:solidFill>
                            <a:schemeClr val="lt1"/>
                          </a:solidFill>
                          <a:effectLst/>
                          <a:latin typeface="+mn-lt"/>
                          <a:ea typeface="+mn-ea"/>
                          <a:cs typeface="B Nazanin" panose="00000400000000000000" pitchFamily="2" charset="-78"/>
                        </a:rPr>
                        <a:t>(میلیون ریال)</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fa-IR" sz="1200" b="1" kern="1200" dirty="0" smtClean="0">
                          <a:solidFill>
                            <a:schemeClr val="lt1"/>
                          </a:solidFill>
                          <a:effectLst/>
                          <a:latin typeface="+mn-lt"/>
                          <a:ea typeface="+mn-ea"/>
                          <a:cs typeface="B Nazanin" panose="00000400000000000000" pitchFamily="2" charset="-78"/>
                        </a:rPr>
                        <a:t>هزینه انجام شده تاکنون (میلیون ریال)</a:t>
                      </a:r>
                      <a:endParaRPr lang="en-US" sz="1200" b="1" kern="1200" dirty="0" smtClean="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defTabSz="914400" rtl="1" eaLnBrk="1" latinLnBrk="0" hangingPunct="1">
                        <a:lnSpc>
                          <a:spcPct val="150000"/>
                        </a:lnSpc>
                        <a:spcBef>
                          <a:spcPts val="0"/>
                        </a:spcBef>
                      </a:pPr>
                      <a:r>
                        <a:rPr lang="fa-IR" sz="1200" b="1" kern="1200" dirty="0" smtClean="0">
                          <a:solidFill>
                            <a:schemeClr val="lt1"/>
                          </a:solidFill>
                          <a:effectLst/>
                          <a:latin typeface="+mn-lt"/>
                          <a:ea typeface="+mn-ea"/>
                          <a:cs typeface="B Nazanin" panose="00000400000000000000" pitchFamily="2" charset="-78"/>
                        </a:rPr>
                        <a:t>هزینه مورد نیاز</a:t>
                      </a:r>
                    </a:p>
                    <a:p>
                      <a:pPr marL="0" marR="0" lvl="0" indent="0" algn="ctr" defTabSz="914400" rtl="1" eaLnBrk="1" fontAlgn="auto" latinLnBrk="0" hangingPunct="1">
                        <a:lnSpc>
                          <a:spcPct val="150000"/>
                        </a:lnSpc>
                        <a:spcBef>
                          <a:spcPts val="0"/>
                        </a:spcBef>
                        <a:spcAft>
                          <a:spcPts val="0"/>
                        </a:spcAft>
                        <a:buClrTx/>
                        <a:buSzTx/>
                        <a:buFontTx/>
                        <a:buNone/>
                        <a:tabLst/>
                        <a:defRPr/>
                      </a:pPr>
                      <a:r>
                        <a:rPr lang="fa-IR" sz="1200" b="1" kern="1200" dirty="0" smtClean="0">
                          <a:solidFill>
                            <a:schemeClr val="lt1"/>
                          </a:solidFill>
                          <a:effectLst/>
                          <a:latin typeface="+mn-lt"/>
                          <a:ea typeface="+mn-ea"/>
                          <a:cs typeface="B Nazanin" panose="00000400000000000000" pitchFamily="2" charset="-78"/>
                        </a:rPr>
                        <a:t>(میلیون ریال)</a:t>
                      </a:r>
                      <a:endParaRPr lang="en-US" sz="1200" b="1" kern="1200" dirty="0" smtClean="0">
                        <a:solidFill>
                          <a:schemeClr val="lt1"/>
                        </a:solidFill>
                        <a:effectLst/>
                        <a:latin typeface="+mn-lt"/>
                        <a:ea typeface="+mn-ea"/>
                        <a:cs typeface="B Nazanin" panose="00000400000000000000" pitchFamily="2" charset="-78"/>
                      </a:endParaRPr>
                    </a:p>
                  </a:txBody>
                  <a:tcPr marL="68580" marR="68580" marT="0" marB="0" anchor="ctr"/>
                </a:tc>
                <a:extLst>
                  <a:ext uri="{0D108BD9-81ED-4DB2-BD59-A6C34878D82A}">
                    <a16:rowId xmlns="" xmlns:a16="http://schemas.microsoft.com/office/drawing/2014/main" val="917110908"/>
                  </a:ext>
                </a:extLst>
              </a:tr>
              <a:tr h="285079">
                <a:tc>
                  <a:txBody>
                    <a:bodyPr/>
                    <a:lstStyle/>
                    <a:p>
                      <a:pPr marL="0" marR="0" algn="ctr" defTabSz="914400" rtl="1" eaLnBrk="1" latinLnBrk="0" hangingPunct="1">
                        <a:lnSpc>
                          <a:spcPct val="150000"/>
                        </a:lnSpc>
                        <a:spcBef>
                          <a:spcPts val="0"/>
                        </a:spcBef>
                      </a:pPr>
                      <a:r>
                        <a:rPr lang="fa-IR" sz="1200" b="1" kern="1200" dirty="0">
                          <a:solidFill>
                            <a:schemeClr val="lt1"/>
                          </a:solidFill>
                          <a:effectLst/>
                          <a:latin typeface="+mn-lt"/>
                          <a:ea typeface="+mn-ea"/>
                          <a:cs typeface="B Nazanin" panose="00000400000000000000" pitchFamily="2" charset="-78"/>
                        </a:rPr>
                        <a:t>1</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fa-IR" sz="1200" dirty="0" smtClean="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indent="0" algn="ctr" defTabSz="914400" rtl="1" eaLnBrk="1" fontAlgn="auto" latinLnBrk="0" hangingPunct="1">
                        <a:lnSpc>
                          <a:spcPct val="150000"/>
                        </a:lnSpc>
                        <a:spcBef>
                          <a:spcPts val="0"/>
                        </a:spcBef>
                        <a:spcAft>
                          <a:spcPts val="0"/>
                        </a:spcAft>
                        <a:buClrTx/>
                        <a:buSzTx/>
                        <a:buFontTx/>
                        <a:buNone/>
                        <a:tabLst/>
                        <a:defRPr/>
                      </a:pPr>
                      <a:endParaRPr lang="fa-IR" sz="1200" dirty="0" smtClean="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2323502566"/>
                  </a:ext>
                </a:extLst>
              </a:tr>
              <a:tr h="327804">
                <a:tc>
                  <a:txBody>
                    <a:bodyPr/>
                    <a:lstStyle/>
                    <a:p>
                      <a:pPr marL="0" marR="0" algn="ctr" defTabSz="914400" rtl="1" eaLnBrk="1" latinLnBrk="0" hangingPunct="1">
                        <a:lnSpc>
                          <a:spcPct val="150000"/>
                        </a:lnSpc>
                        <a:spcBef>
                          <a:spcPts val="0"/>
                        </a:spcBef>
                      </a:pPr>
                      <a:r>
                        <a:rPr lang="fa-IR" sz="1200" b="1" kern="1200" dirty="0">
                          <a:solidFill>
                            <a:schemeClr val="lt1"/>
                          </a:solidFill>
                          <a:effectLst/>
                          <a:latin typeface="+mn-lt"/>
                          <a:ea typeface="+mn-ea"/>
                          <a:cs typeface="B Nazanin" panose="00000400000000000000" pitchFamily="2" charset="-78"/>
                        </a:rPr>
                        <a:t>2</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1519938355"/>
                  </a:ext>
                </a:extLst>
              </a:tr>
              <a:tr h="276045">
                <a:tc>
                  <a:txBody>
                    <a:bodyPr/>
                    <a:lstStyle/>
                    <a:p>
                      <a:pPr marL="0" marR="0" algn="ctr" defTabSz="914400" rtl="1" eaLnBrk="1" latinLnBrk="0" hangingPunct="1">
                        <a:lnSpc>
                          <a:spcPct val="150000"/>
                        </a:lnSpc>
                        <a:spcBef>
                          <a:spcPts val="0"/>
                        </a:spcBef>
                      </a:pPr>
                      <a:r>
                        <a:rPr lang="fa-IR" sz="1200" b="1" kern="1200" dirty="0">
                          <a:solidFill>
                            <a:schemeClr val="lt1"/>
                          </a:solidFill>
                          <a:effectLst/>
                          <a:latin typeface="+mn-lt"/>
                          <a:ea typeface="+mn-ea"/>
                          <a:cs typeface="B Nazanin" panose="00000400000000000000" pitchFamily="2" charset="-78"/>
                        </a:rPr>
                        <a:t>3</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smtClean="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3598013359"/>
                  </a:ext>
                </a:extLst>
              </a:tr>
              <a:tr h="0">
                <a:tc>
                  <a:txBody>
                    <a:bodyPr/>
                    <a:lstStyle/>
                    <a:p>
                      <a:pPr marL="0" marR="0" algn="ctr" defTabSz="914400" rtl="1" eaLnBrk="1" latinLnBrk="0" hangingPunct="1">
                        <a:lnSpc>
                          <a:spcPct val="150000"/>
                        </a:lnSpc>
                        <a:spcBef>
                          <a:spcPts val="0"/>
                        </a:spcBef>
                      </a:pPr>
                      <a:r>
                        <a:rPr lang="fa-IR" sz="1200" b="1" kern="1200" dirty="0" smtClean="0">
                          <a:solidFill>
                            <a:schemeClr val="lt1"/>
                          </a:solidFill>
                          <a:effectLst/>
                          <a:latin typeface="+mn-lt"/>
                          <a:ea typeface="+mn-ea"/>
                          <a:cs typeface="B Nazanin" panose="00000400000000000000" pitchFamily="2" charset="-78"/>
                        </a:rPr>
                        <a:t>4</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r>
              <a:tr h="0">
                <a:tc>
                  <a:txBody>
                    <a:bodyPr/>
                    <a:lstStyle/>
                    <a:p>
                      <a:pPr marL="0" marR="0" algn="ctr" defTabSz="914400" rtl="1" eaLnBrk="1" latinLnBrk="0" hangingPunct="1">
                        <a:lnSpc>
                          <a:spcPct val="150000"/>
                        </a:lnSpc>
                        <a:spcBef>
                          <a:spcPts val="0"/>
                        </a:spcBef>
                      </a:pPr>
                      <a:r>
                        <a:rPr lang="fa-IR" sz="1200" b="1" kern="1200" dirty="0" smtClean="0">
                          <a:solidFill>
                            <a:schemeClr val="lt1"/>
                          </a:solidFill>
                          <a:effectLst/>
                          <a:latin typeface="+mn-lt"/>
                          <a:ea typeface="+mn-ea"/>
                          <a:cs typeface="B Nazanin" panose="00000400000000000000" pitchFamily="2" charset="-78"/>
                        </a:rPr>
                        <a:t>5</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3066965995"/>
                  </a:ext>
                </a:extLst>
              </a:tr>
              <a:tr h="0">
                <a:tc gridSpan="3">
                  <a:txBody>
                    <a:bodyPr/>
                    <a:lstStyle/>
                    <a:p>
                      <a:pPr marL="0" marR="0" algn="ctr" rtl="1">
                        <a:lnSpc>
                          <a:spcPct val="150000"/>
                        </a:lnSpc>
                        <a:spcBef>
                          <a:spcPts val="0"/>
                        </a:spcBef>
                      </a:pPr>
                      <a:r>
                        <a:rPr lang="fa-IR" sz="1400" dirty="0" smtClean="0">
                          <a:solidFill>
                            <a:schemeClr val="bg1"/>
                          </a:solidFill>
                          <a:effectLst/>
                          <a:latin typeface="Arial" panose="020B0604020202020204" pitchFamily="34" charset="0"/>
                          <a:ea typeface="Times New Roman" panose="02020603050405020304" pitchFamily="18" charset="0"/>
                          <a:cs typeface="B Nazanin" panose="00000400000000000000" pitchFamily="2" charset="-78"/>
                        </a:rPr>
                        <a:t>جمع</a:t>
                      </a:r>
                      <a:endParaRPr lang="en-US" sz="1400" dirty="0">
                        <a:solidFill>
                          <a:schemeClr val="bg1"/>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hMerge="1">
                  <a:txBody>
                    <a:bodyPr/>
                    <a:lstStyle/>
                    <a:p>
                      <a:endParaRPr lang="en-US"/>
                    </a:p>
                  </a:txBody>
                  <a:tcPr/>
                </a:tc>
                <a:tc hMerge="1">
                  <a:txBody>
                    <a:bodyPr/>
                    <a:lstStyle/>
                    <a:p>
                      <a:endParaRPr lang="en-US"/>
                    </a:p>
                  </a:txBody>
                  <a:tcP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50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1147071358"/>
                  </a:ext>
                </a:extLst>
              </a:tr>
            </a:tbl>
          </a:graphicData>
        </a:graphic>
      </p:graphicFrame>
      <p:sp>
        <p:nvSpPr>
          <p:cNvPr id="7" name="TextBox 6"/>
          <p:cNvSpPr txBox="1"/>
          <p:nvPr/>
        </p:nvSpPr>
        <p:spPr>
          <a:xfrm>
            <a:off x="733245" y="5575085"/>
            <a:ext cx="10412083" cy="400110"/>
          </a:xfrm>
          <a:prstGeom prst="rect">
            <a:avLst/>
          </a:prstGeom>
          <a:noFill/>
        </p:spPr>
        <p:txBody>
          <a:bodyPr wrap="square" rtlCol="0">
            <a:spAutoFit/>
          </a:bodyPr>
          <a:lstStyle/>
          <a:p>
            <a:pPr algn="ctr"/>
            <a:r>
              <a:rPr lang="fa-IR" sz="2000" dirty="0" smtClean="0">
                <a:cs typeface="B Nazanin" panose="00000400000000000000" pitchFamily="2" charset="-78"/>
              </a:rPr>
              <a:t>صرفا خدماتی که از نظر فنی امکان برونسپاری  آن فراهم نیست (نظیر برخی از تجیزات تست و کالیبراسیون) در این جدول درج شود.</a:t>
            </a:r>
            <a:endParaRPr lang="en-US" sz="2000" dirty="0">
              <a:cs typeface="B Nazanin" panose="00000400000000000000" pitchFamily="2" charset="-78"/>
            </a:endParaRPr>
          </a:p>
        </p:txBody>
      </p:sp>
    </p:spTree>
    <p:extLst>
      <p:ext uri="{BB962C8B-B14F-4D97-AF65-F5344CB8AC3E}">
        <p14:creationId xmlns:p14="http://schemas.microsoft.com/office/powerpoint/2010/main" val="22044354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مجموع </a:t>
            </a:r>
            <a:r>
              <a:rPr lang="fa-IR" dirty="0" smtClean="0"/>
              <a:t>هزینه‌های طرح پیشنهادی</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82074005"/>
              </p:ext>
            </p:extLst>
          </p:nvPr>
        </p:nvGraphicFramePr>
        <p:xfrm>
          <a:off x="2426825" y="2207099"/>
          <a:ext cx="7312397" cy="2703588"/>
        </p:xfrm>
        <a:graphic>
          <a:graphicData uri="http://schemas.openxmlformats.org/drawingml/2006/table">
            <a:tbl>
              <a:tblPr rtl="1" firstRow="1" firstCol="1" bandRow="1">
                <a:tableStyleId>{5C22544A-7EE6-4342-B048-85BDC9FD1C3A}</a:tableStyleId>
              </a:tblPr>
              <a:tblGrid>
                <a:gridCol w="441638">
                  <a:extLst>
                    <a:ext uri="{9D8B030D-6E8A-4147-A177-3AD203B41FA5}">
                      <a16:colId xmlns="" xmlns:a16="http://schemas.microsoft.com/office/drawing/2014/main" val="3729789984"/>
                    </a:ext>
                  </a:extLst>
                </a:gridCol>
                <a:gridCol w="2014935">
                  <a:extLst>
                    <a:ext uri="{9D8B030D-6E8A-4147-A177-3AD203B41FA5}">
                      <a16:colId xmlns="" xmlns:a16="http://schemas.microsoft.com/office/drawing/2014/main" val="1622894195"/>
                    </a:ext>
                  </a:extLst>
                </a:gridCol>
                <a:gridCol w="1618608">
                  <a:extLst>
                    <a:ext uri="{9D8B030D-6E8A-4147-A177-3AD203B41FA5}">
                      <a16:colId xmlns="" xmlns:a16="http://schemas.microsoft.com/office/drawing/2014/main" val="472445440"/>
                    </a:ext>
                  </a:extLst>
                </a:gridCol>
                <a:gridCol w="1618608">
                  <a:extLst>
                    <a:ext uri="{9D8B030D-6E8A-4147-A177-3AD203B41FA5}">
                      <a16:colId xmlns="" xmlns:a16="http://schemas.microsoft.com/office/drawing/2014/main" val="3813350059"/>
                    </a:ext>
                  </a:extLst>
                </a:gridCol>
                <a:gridCol w="1618608">
                  <a:extLst>
                    <a:ext uri="{9D8B030D-6E8A-4147-A177-3AD203B41FA5}">
                      <a16:colId xmlns="" xmlns:a16="http://schemas.microsoft.com/office/drawing/2014/main" val="2703336230"/>
                    </a:ext>
                  </a:extLst>
                </a:gridCol>
              </a:tblGrid>
              <a:tr h="666530">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fa-IR" sz="1200" b="1" kern="1200" dirty="0">
                          <a:solidFill>
                            <a:schemeClr val="lt1"/>
                          </a:solidFill>
                          <a:effectLst/>
                          <a:latin typeface="+mn-lt"/>
                          <a:ea typeface="+mn-ea"/>
                          <a:cs typeface="B Nazanin" panose="00000400000000000000" pitchFamily="2" charset="-78"/>
                        </a:rPr>
                        <a:t>ردیف</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fa-IR" sz="1200" b="1" kern="1200" dirty="0">
                          <a:solidFill>
                            <a:schemeClr val="lt1"/>
                          </a:solidFill>
                          <a:effectLst/>
                          <a:latin typeface="+mn-lt"/>
                          <a:ea typeface="+mn-ea"/>
                          <a:cs typeface="B Nazanin" panose="00000400000000000000" pitchFamily="2" charset="-78"/>
                        </a:rPr>
                        <a:t>عنوان</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fa-IR" sz="1200" b="1" kern="1200" dirty="0" smtClean="0">
                          <a:solidFill>
                            <a:schemeClr val="lt1"/>
                          </a:solidFill>
                          <a:effectLst/>
                          <a:latin typeface="+mn-lt"/>
                          <a:ea typeface="+mn-ea"/>
                          <a:cs typeface="B Nazanin" panose="00000400000000000000" pitchFamily="2" charset="-78"/>
                        </a:rPr>
                        <a:t>کل هزینه (میلیون ریال)</a:t>
                      </a:r>
                      <a:endParaRPr lang="en-US" sz="1200" b="1" kern="1200" dirty="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fa-IR" sz="1200" b="1" kern="1200" dirty="0" smtClean="0">
                          <a:solidFill>
                            <a:schemeClr val="lt1"/>
                          </a:solidFill>
                          <a:effectLst/>
                          <a:latin typeface="+mn-lt"/>
                          <a:ea typeface="+mn-ea"/>
                          <a:cs typeface="B Nazanin" panose="00000400000000000000" pitchFamily="2" charset="-78"/>
                        </a:rPr>
                        <a:t>هزینه انجام شده تاکنون (میلیون ریال)</a:t>
                      </a:r>
                      <a:endParaRPr lang="en-US" sz="1200" b="1" kern="1200" dirty="0" smtClean="0">
                        <a:solidFill>
                          <a:schemeClr val="lt1"/>
                        </a:solidFill>
                        <a:effectLst/>
                        <a:latin typeface="+mn-lt"/>
                        <a:ea typeface="+mn-ea"/>
                        <a:cs typeface="B Nazanin" panose="00000400000000000000" pitchFamily="2" charset="-78"/>
                      </a:endParaRPr>
                    </a:p>
                  </a:txBody>
                  <a:tcPr marL="68580" marR="68580" marT="0" marB="0"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fa-IR" sz="1200" b="1" kern="1200" dirty="0" smtClean="0">
                          <a:solidFill>
                            <a:schemeClr val="lt1"/>
                          </a:solidFill>
                          <a:effectLst/>
                          <a:latin typeface="+mn-lt"/>
                          <a:ea typeface="+mn-ea"/>
                          <a:cs typeface="B Nazanin" panose="00000400000000000000" pitchFamily="2" charset="-78"/>
                        </a:rPr>
                        <a:t>هزینه مورد نیاز</a:t>
                      </a:r>
                    </a:p>
                    <a:p>
                      <a:pPr marL="0" marR="0" lvl="0" indent="0" algn="ctr" defTabSz="914400" rtl="1" eaLnBrk="1" fontAlgn="auto" latinLnBrk="0" hangingPunct="1">
                        <a:lnSpc>
                          <a:spcPct val="150000"/>
                        </a:lnSpc>
                        <a:spcBef>
                          <a:spcPts val="0"/>
                        </a:spcBef>
                        <a:spcAft>
                          <a:spcPts val="0"/>
                        </a:spcAft>
                        <a:buClrTx/>
                        <a:buSzTx/>
                        <a:buFontTx/>
                        <a:buNone/>
                        <a:tabLst/>
                        <a:defRPr/>
                      </a:pPr>
                      <a:r>
                        <a:rPr lang="fa-IR" sz="1200" b="1" kern="1200" dirty="0" smtClean="0">
                          <a:solidFill>
                            <a:schemeClr val="lt1"/>
                          </a:solidFill>
                          <a:effectLst/>
                          <a:latin typeface="+mn-lt"/>
                          <a:ea typeface="+mn-ea"/>
                          <a:cs typeface="B Nazanin" panose="00000400000000000000" pitchFamily="2" charset="-78"/>
                        </a:rPr>
                        <a:t>(میلیون ریال)</a:t>
                      </a:r>
                      <a:endParaRPr lang="en-US" sz="1200" b="1" kern="1200" dirty="0" smtClean="0">
                        <a:solidFill>
                          <a:schemeClr val="lt1"/>
                        </a:solidFill>
                        <a:effectLst/>
                        <a:latin typeface="+mn-lt"/>
                        <a:ea typeface="+mn-ea"/>
                        <a:cs typeface="B Nazanin" panose="00000400000000000000" pitchFamily="2" charset="-78"/>
                      </a:endParaRPr>
                    </a:p>
                  </a:txBody>
                  <a:tcPr marL="68580" marR="68580" marT="0" marB="0" anchor="ctr"/>
                </a:tc>
                <a:extLst>
                  <a:ext uri="{0D108BD9-81ED-4DB2-BD59-A6C34878D82A}">
                    <a16:rowId xmlns="" xmlns:a16="http://schemas.microsoft.com/office/drawing/2014/main" val="2837034901"/>
                  </a:ext>
                </a:extLst>
              </a:tr>
              <a:tr h="332887">
                <a:tc>
                  <a:txBody>
                    <a:bodyPr/>
                    <a:lstStyle/>
                    <a:p>
                      <a:pPr marL="0" marR="0" algn="ctr" rtl="1">
                        <a:lnSpc>
                          <a:spcPct val="115000"/>
                        </a:lnSpc>
                      </a:pPr>
                      <a:r>
                        <a:rPr lang="fa-IR" sz="1200" dirty="0">
                          <a:solidFill>
                            <a:schemeClr val="bg1"/>
                          </a:solidFill>
                          <a:effectLst/>
                          <a:cs typeface="B Nazanin" panose="00000400000000000000" pitchFamily="2" charset="-78"/>
                        </a:rPr>
                        <a:t>1</a:t>
                      </a:r>
                      <a:endParaRPr lang="en-US" sz="1200" dirty="0">
                        <a:solidFill>
                          <a:schemeClr val="bg1"/>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pPr>
                      <a:endParaRPr lang="en-US" sz="12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en-US" sz="1200" dirty="0" smtClean="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3555587454"/>
                  </a:ext>
                </a:extLst>
              </a:tr>
              <a:tr h="332887">
                <a:tc>
                  <a:txBody>
                    <a:bodyPr/>
                    <a:lstStyle/>
                    <a:p>
                      <a:pPr marL="0" marR="0" algn="ctr" rtl="1">
                        <a:lnSpc>
                          <a:spcPct val="115000"/>
                        </a:lnSpc>
                      </a:pPr>
                      <a:r>
                        <a:rPr lang="fa-IR" sz="1200" dirty="0">
                          <a:solidFill>
                            <a:schemeClr val="bg1"/>
                          </a:solidFill>
                          <a:effectLst/>
                          <a:cs typeface="B Nazanin" panose="00000400000000000000" pitchFamily="2" charset="-78"/>
                        </a:rPr>
                        <a:t>2</a:t>
                      </a:r>
                      <a:endParaRPr lang="en-US" sz="1200" dirty="0">
                        <a:solidFill>
                          <a:schemeClr val="bg1"/>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pPr>
                      <a:endParaRPr lang="en-US" sz="12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en-US" sz="1200" dirty="0" smtClean="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2675256195"/>
                  </a:ext>
                </a:extLst>
              </a:tr>
              <a:tr h="332887">
                <a:tc>
                  <a:txBody>
                    <a:bodyPr/>
                    <a:lstStyle/>
                    <a:p>
                      <a:pPr marL="0" marR="0" algn="ctr" rtl="1">
                        <a:lnSpc>
                          <a:spcPct val="115000"/>
                        </a:lnSpc>
                      </a:pPr>
                      <a:r>
                        <a:rPr lang="fa-IR" sz="1200" dirty="0">
                          <a:solidFill>
                            <a:schemeClr val="bg1"/>
                          </a:solidFill>
                          <a:effectLst/>
                          <a:cs typeface="B Nazanin" panose="00000400000000000000" pitchFamily="2" charset="-78"/>
                        </a:rPr>
                        <a:t>3</a:t>
                      </a:r>
                      <a:endParaRPr lang="en-US" sz="1200" dirty="0">
                        <a:solidFill>
                          <a:schemeClr val="bg1"/>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pPr>
                      <a:endParaRPr lang="en-US" sz="12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327389984"/>
                  </a:ext>
                </a:extLst>
              </a:tr>
              <a:tr h="318710">
                <a:tc>
                  <a:txBody>
                    <a:bodyPr/>
                    <a:lstStyle/>
                    <a:p>
                      <a:pPr marL="0" marR="0" algn="ctr" rtl="1">
                        <a:lnSpc>
                          <a:spcPct val="115000"/>
                        </a:lnSpc>
                      </a:pPr>
                      <a:r>
                        <a:rPr lang="fa-IR" sz="1200" dirty="0" smtClean="0">
                          <a:solidFill>
                            <a:schemeClr val="bg1"/>
                          </a:solidFill>
                          <a:effectLst/>
                          <a:latin typeface="Arial" panose="020B0604020202020204" pitchFamily="34" charset="0"/>
                          <a:ea typeface="Times New Roman" panose="02020603050405020304" pitchFamily="18" charset="0"/>
                          <a:cs typeface="B Nazanin" panose="00000400000000000000" pitchFamily="2" charset="-78"/>
                        </a:rPr>
                        <a:t>4</a:t>
                      </a:r>
                      <a:endParaRPr lang="en-US" sz="1200" dirty="0">
                        <a:solidFill>
                          <a:schemeClr val="bg1"/>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pPr>
                      <a:endParaRPr lang="en-US" sz="12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r>
              <a:tr h="318710">
                <a:tc>
                  <a:txBody>
                    <a:bodyPr/>
                    <a:lstStyle/>
                    <a:p>
                      <a:pPr marL="0" marR="0" algn="ctr" rtl="1">
                        <a:lnSpc>
                          <a:spcPct val="115000"/>
                        </a:lnSpc>
                      </a:pPr>
                      <a:r>
                        <a:rPr lang="fa-IR" sz="1200" dirty="0" smtClean="0">
                          <a:solidFill>
                            <a:schemeClr val="bg1"/>
                          </a:solidFill>
                          <a:effectLst/>
                          <a:cs typeface="B Nazanin" panose="00000400000000000000" pitchFamily="2" charset="-78"/>
                        </a:rPr>
                        <a:t>5</a:t>
                      </a:r>
                      <a:endParaRPr lang="en-US" sz="1200" dirty="0">
                        <a:solidFill>
                          <a:schemeClr val="bg1"/>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pPr>
                      <a:endParaRPr lang="en-US" sz="12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00000"/>
                        </a:lnSpc>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580007708"/>
                  </a:ext>
                </a:extLst>
              </a:tr>
              <a:tr h="400977">
                <a:tc gridSpan="2">
                  <a:txBody>
                    <a:bodyPr/>
                    <a:lstStyle/>
                    <a:p>
                      <a:pPr marL="0" marR="0" algn="ctr" rtl="1">
                        <a:lnSpc>
                          <a:spcPct val="115000"/>
                        </a:lnSpc>
                      </a:pPr>
                      <a:r>
                        <a:rPr lang="fa-IR" sz="1200" dirty="0">
                          <a:effectLst/>
                          <a:cs typeface="B Nazanin" panose="00000400000000000000" pitchFamily="2" charset="-78"/>
                        </a:rPr>
                        <a:t>جمع کل</a:t>
                      </a:r>
                      <a:endParaRPr lang="en-US" sz="12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endParaRPr>
                    </a:p>
                  </a:txBody>
                  <a:tcPr marL="68580" marR="68580" marT="0" marB="0" anchor="ctr"/>
                </a:tc>
                <a:tc hMerge="1">
                  <a:txBody>
                    <a:bodyPr/>
                    <a:lstStyle/>
                    <a:p>
                      <a:endParaRPr lang="en-US"/>
                    </a:p>
                  </a:txBody>
                  <a:tcPr/>
                </a:tc>
                <a:tc>
                  <a:txBody>
                    <a:bodyPr/>
                    <a:lstStyle/>
                    <a:p>
                      <a:pPr marL="0" marR="0" algn="ctr" rtl="1">
                        <a:lnSpc>
                          <a:spcPct val="115000"/>
                        </a:lnSpc>
                      </a:pPr>
                      <a:endParaRPr lang="en-US" sz="1200" dirty="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en-US" sz="1200" dirty="0" smtClean="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indent="0" algn="ctr" defTabSz="914400" rtl="1" eaLnBrk="1" fontAlgn="auto" latinLnBrk="0" hangingPunct="1">
                        <a:lnSpc>
                          <a:spcPct val="115000"/>
                        </a:lnSpc>
                        <a:spcBef>
                          <a:spcPts val="0"/>
                        </a:spcBef>
                        <a:spcAft>
                          <a:spcPts val="0"/>
                        </a:spcAft>
                        <a:buClrTx/>
                        <a:buSzTx/>
                        <a:buFontTx/>
                        <a:buNone/>
                        <a:tabLst/>
                        <a:defRPr/>
                      </a:pPr>
                      <a:endParaRPr lang="en-US" sz="1200" dirty="0" smtClean="0">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128731883"/>
                  </a:ext>
                </a:extLst>
              </a:tr>
            </a:tbl>
          </a:graphicData>
        </a:graphic>
      </p:graphicFrame>
      <p:sp>
        <p:nvSpPr>
          <p:cNvPr id="4" name="Slide Number Placeholder 3"/>
          <p:cNvSpPr>
            <a:spLocks noGrp="1"/>
          </p:cNvSpPr>
          <p:nvPr>
            <p:ph type="sldNum" sz="quarter" idx="12"/>
          </p:nvPr>
        </p:nvSpPr>
        <p:spPr/>
        <p:txBody>
          <a:bodyPr/>
          <a:lstStyle/>
          <a:p>
            <a:fld id="{67477841-C980-4B33-9633-6835DDE38721}" type="slidenum">
              <a:rPr lang="en-US" smtClean="0"/>
              <a:pPr/>
              <a:t>16</a:t>
            </a:fld>
            <a:endParaRPr lang="en-US" dirty="0"/>
          </a:p>
        </p:txBody>
      </p:sp>
      <p:sp>
        <p:nvSpPr>
          <p:cNvPr id="3" name="Rectangle 2"/>
          <p:cNvSpPr/>
          <p:nvPr/>
        </p:nvSpPr>
        <p:spPr>
          <a:xfrm>
            <a:off x="838200" y="5307764"/>
            <a:ext cx="10515600" cy="1015663"/>
          </a:xfrm>
          <a:prstGeom prst="rect">
            <a:avLst/>
          </a:prstGeom>
        </p:spPr>
        <p:txBody>
          <a:bodyPr wrap="square">
            <a:spAutoFit/>
          </a:bodyPr>
          <a:lstStyle/>
          <a:p>
            <a:pPr algn="just" rtl="1">
              <a:lnSpc>
                <a:spcPct val="150000"/>
              </a:lnSpc>
            </a:pPr>
            <a:r>
              <a:rPr lang="fa-IR" sz="2000" dirty="0">
                <a:cs typeface="B Nazanin" panose="00000400000000000000" pitchFamily="2" charset="-78"/>
              </a:rPr>
              <a:t>سهم </a:t>
            </a:r>
            <a:r>
              <a:rPr lang="fa-IR" sz="2000" dirty="0" smtClean="0">
                <a:cs typeface="B Nazanin" panose="00000400000000000000" pitchFamily="2" charset="-78"/>
              </a:rPr>
              <a:t>آوردۀ مجری</a:t>
            </a:r>
            <a:r>
              <a:rPr lang="fa-IR" sz="2000" dirty="0">
                <a:cs typeface="B Nazanin" panose="00000400000000000000" pitchFamily="2" charset="-78"/>
              </a:rPr>
              <a:t>، </a:t>
            </a:r>
            <a:r>
              <a:rPr lang="fa-IR" sz="2000" dirty="0" smtClean="0">
                <a:cs typeface="B Nazanin" panose="00000400000000000000" pitchFamily="2" charset="-78"/>
              </a:rPr>
              <a:t>آوردۀ مشارکت </a:t>
            </a:r>
            <a:r>
              <a:rPr lang="fa-IR" sz="2000" dirty="0">
                <a:cs typeface="B Nazanin" panose="00000400000000000000" pitchFamily="2" charset="-78"/>
              </a:rPr>
              <a:t>کننده مالی یا بهره بردار و اعتبار درخواستی از معاونت علمی و فناوری (به همراه شکل مطلوب دریافت اعتبار</a:t>
            </a:r>
            <a:r>
              <a:rPr lang="fa-IR" sz="2000" dirty="0" smtClean="0">
                <a:cs typeface="B Nazanin" panose="00000400000000000000" pitchFamily="2" charset="-78"/>
              </a:rPr>
              <a:t>) مشخص گردد. </a:t>
            </a:r>
            <a:endParaRPr lang="fa-IR" sz="2000" dirty="0">
              <a:cs typeface="B Nazanin" panose="00000400000000000000" pitchFamily="2" charset="-78"/>
            </a:endParaRPr>
          </a:p>
        </p:txBody>
      </p:sp>
    </p:spTree>
    <p:extLst>
      <p:ext uri="{BB962C8B-B14F-4D97-AF65-F5344CB8AC3E}">
        <p14:creationId xmlns:p14="http://schemas.microsoft.com/office/powerpoint/2010/main" val="899940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pattFill prst="ltHorz">
          <a:fgClr>
            <a:schemeClr val="tx1">
              <a:lumMod val="50000"/>
              <a:lumOff val="50000"/>
            </a:schemeClr>
          </a:fgClr>
          <a:bgClr>
            <a:schemeClr val="bg1"/>
          </a:bgClr>
        </a:pattFill>
        <a:effectLst/>
      </p:bgPr>
    </p:bg>
    <p:spTree>
      <p:nvGrpSpPr>
        <p:cNvPr id="1" name=""/>
        <p:cNvGrpSpPr/>
        <p:nvPr/>
      </p:nvGrpSpPr>
      <p:grpSpPr>
        <a:xfrm>
          <a:off x="0" y="0"/>
          <a:ext cx="0" cy="0"/>
          <a:chOff x="0" y="0"/>
          <a:chExt cx="0" cy="0"/>
        </a:xfrm>
      </p:grpSpPr>
      <p:sp>
        <p:nvSpPr>
          <p:cNvPr id="11" name="Rectangle 10"/>
          <p:cNvSpPr/>
          <p:nvPr/>
        </p:nvSpPr>
        <p:spPr>
          <a:xfrm>
            <a:off x="0" y="2063234"/>
            <a:ext cx="12192000" cy="2203965"/>
          </a:xfrm>
          <a:prstGeom prst="rect">
            <a:avLst/>
          </a:prstGeom>
          <a:solidFill>
            <a:srgbClr val="20376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704385" y="2137871"/>
            <a:ext cx="10515600" cy="2054689"/>
          </a:xfrm>
        </p:spPr>
        <p:txBody>
          <a:bodyPr>
            <a:noAutofit/>
          </a:bodyPr>
          <a:lstStyle/>
          <a:p>
            <a:pPr algn="ctr">
              <a:lnSpc>
                <a:spcPct val="100000"/>
              </a:lnSpc>
            </a:pPr>
            <a:r>
              <a:rPr lang="fa-IR" sz="4000" dirty="0" smtClean="0">
                <a:solidFill>
                  <a:schemeClr val="bg1"/>
                </a:solidFill>
              </a:rPr>
              <a:t>مدت زمان ارائه 15 دقیقه و تعداد اسلایدها آزاد است.</a:t>
            </a:r>
            <a:endParaRPr lang="en-US" sz="4000" dirty="0">
              <a:solidFill>
                <a:schemeClr val="bg1"/>
              </a:solidFill>
            </a:endParaRPr>
          </a:p>
        </p:txBody>
      </p:sp>
    </p:spTree>
    <p:extLst>
      <p:ext uri="{BB962C8B-B14F-4D97-AF65-F5344CB8AC3E}">
        <p14:creationId xmlns:p14="http://schemas.microsoft.com/office/powerpoint/2010/main" val="1653796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effectLst>
                  <a:outerShdw blurRad="50800" dist="38100" algn="tr" rotWithShape="0">
                    <a:prstClr val="black">
                      <a:alpha val="40000"/>
                    </a:prstClr>
                  </a:outerShdw>
                </a:effectLst>
              </a:rPr>
              <a:t>معرفی اعضای گروه</a:t>
            </a:r>
            <a:endParaRPr lang="en-US" sz="3800" dirty="0"/>
          </a:p>
        </p:txBody>
      </p:sp>
      <p:sp>
        <p:nvSpPr>
          <p:cNvPr id="3" name="Content Placeholder 2"/>
          <p:cNvSpPr>
            <a:spLocks noGrp="1"/>
          </p:cNvSpPr>
          <p:nvPr>
            <p:ph idx="1"/>
          </p:nvPr>
        </p:nvSpPr>
        <p:spPr>
          <a:xfrm>
            <a:off x="1371600" y="1683834"/>
            <a:ext cx="10186590" cy="939623"/>
          </a:xfrm>
        </p:spPr>
        <p:txBody>
          <a:bodyPr>
            <a:normAutofit/>
          </a:bodyPr>
          <a:lstStyle/>
          <a:p>
            <a:pPr algn="just"/>
            <a:r>
              <a:rPr lang="fa-IR" sz="2800" dirty="0" smtClean="0"/>
              <a:t>در این اسلاید به معرفی اعضای گروه یا شرکت </a:t>
            </a:r>
            <a:r>
              <a:rPr lang="fa-IR" sz="2800" dirty="0" smtClean="0"/>
              <a:t>خود در قالب جدول زیر </a:t>
            </a:r>
            <a:r>
              <a:rPr lang="fa-IR" sz="2800" dirty="0" smtClean="0"/>
              <a:t>بپردازید. لطفاً رزومه و سوابق مرتبط اعضای گروه و شرکت ارائه شود. </a:t>
            </a:r>
          </a:p>
        </p:txBody>
      </p:sp>
      <p:sp>
        <p:nvSpPr>
          <p:cNvPr id="4" name="Slide Number Placeholder 3"/>
          <p:cNvSpPr>
            <a:spLocks noGrp="1"/>
          </p:cNvSpPr>
          <p:nvPr>
            <p:ph type="sldNum" sz="quarter" idx="12"/>
          </p:nvPr>
        </p:nvSpPr>
        <p:spPr/>
        <p:txBody>
          <a:bodyPr/>
          <a:lstStyle/>
          <a:p>
            <a:fld id="{67477841-C980-4B33-9633-6835DDE38721}" type="slidenum">
              <a:rPr lang="en-US" smtClean="0"/>
              <a:pPr/>
              <a:t>2</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231188734"/>
              </p:ext>
            </p:extLst>
          </p:nvPr>
        </p:nvGraphicFramePr>
        <p:xfrm>
          <a:off x="2393254" y="2623457"/>
          <a:ext cx="8128000" cy="2225040"/>
        </p:xfrm>
        <a:graphic>
          <a:graphicData uri="http://schemas.openxmlformats.org/drawingml/2006/table">
            <a:tbl>
              <a:tblPr firstRow="1" bandRow="1">
                <a:tableStyleId>{5C22544A-7EE6-4342-B048-85BDC9FD1C3A}</a:tableStyleId>
              </a:tblPr>
              <a:tblGrid>
                <a:gridCol w="2032000"/>
                <a:gridCol w="2032000"/>
                <a:gridCol w="3186223"/>
                <a:gridCol w="877777"/>
              </a:tblGrid>
              <a:tr h="370840">
                <a:tc>
                  <a:txBody>
                    <a:bodyPr/>
                    <a:lstStyle/>
                    <a:p>
                      <a:pPr algn="ctr"/>
                      <a:r>
                        <a:rPr lang="fa-IR" dirty="0" smtClean="0">
                          <a:cs typeface="2  Baran" pitchFamily="2" charset="-78"/>
                        </a:rPr>
                        <a:t>تعداد نفرات</a:t>
                      </a:r>
                      <a:endParaRPr lang="en-US" dirty="0">
                        <a:cs typeface="2  Baran" pitchFamily="2" charset="-78"/>
                      </a:endParaRPr>
                    </a:p>
                  </a:txBody>
                  <a:tcPr/>
                </a:tc>
                <a:tc>
                  <a:txBody>
                    <a:bodyPr/>
                    <a:lstStyle/>
                    <a:p>
                      <a:pPr algn="ctr"/>
                      <a:r>
                        <a:rPr lang="fa-IR" dirty="0" smtClean="0">
                          <a:cs typeface="2  Baran" pitchFamily="2" charset="-78"/>
                        </a:rPr>
                        <a:t>نوع فعالیت</a:t>
                      </a:r>
                      <a:endParaRPr lang="en-US" dirty="0">
                        <a:cs typeface="2  Baran" pitchFamily="2" charset="-78"/>
                      </a:endParaRPr>
                    </a:p>
                  </a:txBody>
                  <a:tcPr/>
                </a:tc>
                <a:tc>
                  <a:txBody>
                    <a:bodyPr/>
                    <a:lstStyle/>
                    <a:p>
                      <a:pPr algn="ctr"/>
                      <a:r>
                        <a:rPr lang="fa-IR" dirty="0" smtClean="0">
                          <a:cs typeface="2  Baran" pitchFamily="2" charset="-78"/>
                        </a:rPr>
                        <a:t>مدرک تحصیلی</a:t>
                      </a:r>
                      <a:endParaRPr lang="en-US" dirty="0">
                        <a:cs typeface="2  Baran" pitchFamily="2" charset="-78"/>
                      </a:endParaRPr>
                    </a:p>
                  </a:txBody>
                  <a:tcPr/>
                </a:tc>
                <a:tc>
                  <a:txBody>
                    <a:bodyPr/>
                    <a:lstStyle/>
                    <a:p>
                      <a:pPr algn="ctr"/>
                      <a:r>
                        <a:rPr lang="fa-IR" dirty="0" smtClean="0">
                          <a:cs typeface="2  Baran" pitchFamily="2" charset="-78"/>
                        </a:rPr>
                        <a:t>ردیف</a:t>
                      </a:r>
                      <a:endParaRPr lang="en-US" dirty="0">
                        <a:cs typeface="2  Baran" pitchFamily="2" charset="-78"/>
                      </a:endParaRPr>
                    </a:p>
                  </a:txBody>
                  <a:tcPr/>
                </a:tc>
              </a:tr>
              <a:tr h="370840">
                <a:tc>
                  <a:txBody>
                    <a:bodyPr/>
                    <a:lstStyle/>
                    <a:p>
                      <a:pPr algn="ctr"/>
                      <a:endParaRPr lang="en-US" dirty="0">
                        <a:cs typeface="2  Baran" pitchFamily="2" charset="-78"/>
                      </a:endParaRPr>
                    </a:p>
                  </a:txBody>
                  <a:tcPr/>
                </a:tc>
                <a:tc>
                  <a:txBody>
                    <a:bodyPr/>
                    <a:lstStyle/>
                    <a:p>
                      <a:pPr algn="ctr"/>
                      <a:endParaRPr lang="en-US" dirty="0">
                        <a:cs typeface="2  Baran" pitchFamily="2" charset="-78"/>
                      </a:endParaRPr>
                    </a:p>
                  </a:txBody>
                  <a:tcPr/>
                </a:tc>
                <a:tc>
                  <a:txBody>
                    <a:bodyPr/>
                    <a:lstStyle/>
                    <a:p>
                      <a:pPr algn="ctr"/>
                      <a:endParaRPr lang="en-US" dirty="0">
                        <a:cs typeface="2  Baran" pitchFamily="2" charset="-78"/>
                      </a:endParaRPr>
                    </a:p>
                  </a:txBody>
                  <a:tcPr/>
                </a:tc>
                <a:tc>
                  <a:txBody>
                    <a:bodyPr/>
                    <a:lstStyle/>
                    <a:p>
                      <a:pPr algn="ctr"/>
                      <a:r>
                        <a:rPr lang="fa-IR" dirty="0" smtClean="0">
                          <a:cs typeface="2  Baran" pitchFamily="2" charset="-78"/>
                        </a:rPr>
                        <a:t>1</a:t>
                      </a:r>
                      <a:endParaRPr lang="en-US" dirty="0">
                        <a:cs typeface="2  Baran" pitchFamily="2" charset="-78"/>
                      </a:endParaRPr>
                    </a:p>
                  </a:txBody>
                  <a:tcPr/>
                </a:tc>
              </a:tr>
              <a:tr h="370840">
                <a:tc>
                  <a:txBody>
                    <a:bodyPr/>
                    <a:lstStyle/>
                    <a:p>
                      <a:pPr algn="ctr"/>
                      <a:endParaRPr lang="en-US" dirty="0">
                        <a:cs typeface="2  Baran" pitchFamily="2" charset="-78"/>
                      </a:endParaRPr>
                    </a:p>
                  </a:txBody>
                  <a:tcPr/>
                </a:tc>
                <a:tc>
                  <a:txBody>
                    <a:bodyPr/>
                    <a:lstStyle/>
                    <a:p>
                      <a:pPr algn="ctr"/>
                      <a:endParaRPr lang="en-US" dirty="0">
                        <a:cs typeface="2  Baran" pitchFamily="2" charset="-78"/>
                      </a:endParaRPr>
                    </a:p>
                  </a:txBody>
                  <a:tcPr/>
                </a:tc>
                <a:tc>
                  <a:txBody>
                    <a:bodyPr/>
                    <a:lstStyle/>
                    <a:p>
                      <a:pPr algn="ctr"/>
                      <a:endParaRPr lang="en-US" dirty="0">
                        <a:cs typeface="2  Baran" pitchFamily="2" charset="-78"/>
                      </a:endParaRPr>
                    </a:p>
                  </a:txBody>
                  <a:tcPr/>
                </a:tc>
                <a:tc>
                  <a:txBody>
                    <a:bodyPr/>
                    <a:lstStyle/>
                    <a:p>
                      <a:pPr algn="ctr"/>
                      <a:r>
                        <a:rPr lang="fa-IR" dirty="0" smtClean="0">
                          <a:cs typeface="2  Baran" pitchFamily="2" charset="-78"/>
                        </a:rPr>
                        <a:t>2</a:t>
                      </a:r>
                      <a:endParaRPr lang="en-US" dirty="0">
                        <a:cs typeface="2  Baran" pitchFamily="2" charset="-78"/>
                      </a:endParaRPr>
                    </a:p>
                  </a:txBody>
                  <a:tcPr/>
                </a:tc>
              </a:tr>
              <a:tr h="370840">
                <a:tc>
                  <a:txBody>
                    <a:bodyPr/>
                    <a:lstStyle/>
                    <a:p>
                      <a:pPr algn="ctr"/>
                      <a:endParaRPr lang="en-US" dirty="0">
                        <a:cs typeface="2  Baran" pitchFamily="2" charset="-78"/>
                      </a:endParaRPr>
                    </a:p>
                  </a:txBody>
                  <a:tcPr/>
                </a:tc>
                <a:tc>
                  <a:txBody>
                    <a:bodyPr/>
                    <a:lstStyle/>
                    <a:p>
                      <a:pPr algn="ctr"/>
                      <a:endParaRPr lang="en-US" dirty="0">
                        <a:cs typeface="2  Baran" pitchFamily="2" charset="-78"/>
                      </a:endParaRPr>
                    </a:p>
                  </a:txBody>
                  <a:tcPr/>
                </a:tc>
                <a:tc>
                  <a:txBody>
                    <a:bodyPr/>
                    <a:lstStyle/>
                    <a:p>
                      <a:pPr algn="ctr"/>
                      <a:endParaRPr lang="en-US" dirty="0">
                        <a:cs typeface="2  Baran" pitchFamily="2" charset="-78"/>
                      </a:endParaRPr>
                    </a:p>
                  </a:txBody>
                  <a:tcPr/>
                </a:tc>
                <a:tc>
                  <a:txBody>
                    <a:bodyPr/>
                    <a:lstStyle/>
                    <a:p>
                      <a:pPr algn="ctr"/>
                      <a:r>
                        <a:rPr lang="fa-IR" dirty="0" smtClean="0">
                          <a:cs typeface="2  Baran" pitchFamily="2" charset="-78"/>
                        </a:rPr>
                        <a:t>3</a:t>
                      </a:r>
                      <a:endParaRPr lang="en-US" dirty="0">
                        <a:cs typeface="2  Baran" pitchFamily="2" charset="-78"/>
                      </a:endParaRPr>
                    </a:p>
                  </a:txBody>
                  <a:tcPr/>
                </a:tc>
              </a:tr>
              <a:tr h="370840">
                <a:tc>
                  <a:txBody>
                    <a:bodyPr/>
                    <a:lstStyle/>
                    <a:p>
                      <a:pPr algn="ctr"/>
                      <a:endParaRPr lang="en-US" dirty="0">
                        <a:cs typeface="2  Baran" pitchFamily="2" charset="-78"/>
                      </a:endParaRPr>
                    </a:p>
                  </a:txBody>
                  <a:tcPr/>
                </a:tc>
                <a:tc>
                  <a:txBody>
                    <a:bodyPr/>
                    <a:lstStyle/>
                    <a:p>
                      <a:pPr algn="ctr"/>
                      <a:endParaRPr lang="en-US" dirty="0">
                        <a:cs typeface="2  Baran" pitchFamily="2" charset="-78"/>
                      </a:endParaRPr>
                    </a:p>
                  </a:txBody>
                  <a:tcPr/>
                </a:tc>
                <a:tc>
                  <a:txBody>
                    <a:bodyPr/>
                    <a:lstStyle/>
                    <a:p>
                      <a:pPr algn="ctr"/>
                      <a:endParaRPr lang="en-US" dirty="0">
                        <a:cs typeface="2  Baran" pitchFamily="2" charset="-78"/>
                      </a:endParaRPr>
                    </a:p>
                  </a:txBody>
                  <a:tcPr/>
                </a:tc>
                <a:tc>
                  <a:txBody>
                    <a:bodyPr/>
                    <a:lstStyle/>
                    <a:p>
                      <a:pPr algn="ctr"/>
                      <a:r>
                        <a:rPr lang="fa-IR" dirty="0" smtClean="0">
                          <a:cs typeface="2  Baran" pitchFamily="2" charset="-78"/>
                        </a:rPr>
                        <a:t>4</a:t>
                      </a:r>
                      <a:endParaRPr lang="en-US" dirty="0">
                        <a:cs typeface="2  Baran" pitchFamily="2" charset="-78"/>
                      </a:endParaRPr>
                    </a:p>
                  </a:txBody>
                  <a:tcPr/>
                </a:tc>
              </a:tr>
              <a:tr h="370840">
                <a:tc>
                  <a:txBody>
                    <a:bodyPr/>
                    <a:lstStyle/>
                    <a:p>
                      <a:pPr algn="ctr"/>
                      <a:endParaRPr lang="en-US" dirty="0">
                        <a:cs typeface="2  Baran" pitchFamily="2" charset="-78"/>
                      </a:endParaRPr>
                    </a:p>
                  </a:txBody>
                  <a:tcPr/>
                </a:tc>
                <a:tc>
                  <a:txBody>
                    <a:bodyPr/>
                    <a:lstStyle/>
                    <a:p>
                      <a:pPr algn="ctr"/>
                      <a:endParaRPr lang="en-US" dirty="0">
                        <a:cs typeface="2  Baran" pitchFamily="2" charset="-78"/>
                      </a:endParaRPr>
                    </a:p>
                  </a:txBody>
                  <a:tcPr/>
                </a:tc>
                <a:tc>
                  <a:txBody>
                    <a:bodyPr/>
                    <a:lstStyle/>
                    <a:p>
                      <a:pPr algn="ctr"/>
                      <a:endParaRPr lang="en-US" dirty="0">
                        <a:cs typeface="2  Baran" pitchFamily="2" charset="-78"/>
                      </a:endParaRPr>
                    </a:p>
                  </a:txBody>
                  <a:tcPr/>
                </a:tc>
                <a:tc>
                  <a:txBody>
                    <a:bodyPr/>
                    <a:lstStyle/>
                    <a:p>
                      <a:pPr algn="ctr"/>
                      <a:r>
                        <a:rPr lang="fa-IR" dirty="0" smtClean="0">
                          <a:cs typeface="2  Baran" pitchFamily="2" charset="-78"/>
                        </a:rPr>
                        <a:t>5</a:t>
                      </a:r>
                      <a:endParaRPr lang="en-US" dirty="0">
                        <a:cs typeface="2  Baran" pitchFamily="2" charset="-78"/>
                      </a:endParaRPr>
                    </a:p>
                  </a:txBody>
                  <a:tcPr/>
                </a:tc>
              </a:tr>
            </a:tbl>
          </a:graphicData>
        </a:graphic>
      </p:graphicFrame>
      <p:sp>
        <p:nvSpPr>
          <p:cNvPr id="6" name="Rectangle 5"/>
          <p:cNvSpPr/>
          <p:nvPr/>
        </p:nvSpPr>
        <p:spPr>
          <a:xfrm>
            <a:off x="1089116" y="4984124"/>
            <a:ext cx="10133076" cy="1323439"/>
          </a:xfrm>
          <a:prstGeom prst="rect">
            <a:avLst/>
          </a:prstGeom>
        </p:spPr>
        <p:txBody>
          <a:bodyPr wrap="square">
            <a:spAutoFit/>
          </a:bodyPr>
          <a:lstStyle/>
          <a:p>
            <a:pPr marL="457200" indent="-457200" algn="just" rtl="1">
              <a:buFont typeface="Arial" panose="020B0604020202020204" pitchFamily="34" charset="0"/>
              <a:buChar char="•"/>
            </a:pPr>
            <a:r>
              <a:rPr lang="fa-IR" sz="2000" dirty="0">
                <a:cs typeface="B Traffic" panose="00000400000000000000" pitchFamily="2" charset="-78"/>
              </a:rPr>
              <a:t>در صورتی که قصد دارید از برون سپاری به مجموعه های دیگری نیز استفاده کنید، لطفاً آن مجموعه ها نیز به صورت مختصر معرفی شوند.</a:t>
            </a:r>
            <a:endParaRPr lang="en-US" sz="2000" dirty="0">
              <a:cs typeface="B Traffic" panose="00000400000000000000" pitchFamily="2" charset="-78"/>
            </a:endParaRPr>
          </a:p>
          <a:p>
            <a:pPr marL="457200" indent="-457200" algn="just" rtl="1">
              <a:buFont typeface="Arial" panose="020B0604020202020204" pitchFamily="34" charset="0"/>
              <a:buChar char="•"/>
            </a:pPr>
            <a:r>
              <a:rPr lang="fa-IR" sz="2000" dirty="0">
                <a:cs typeface="B Traffic" panose="00000400000000000000" pitchFamily="2" charset="-78"/>
              </a:rPr>
              <a:t>زیرساخت های موجود مجموعه</a:t>
            </a:r>
          </a:p>
          <a:p>
            <a:pPr marL="457200" indent="-457200" algn="just" rtl="1">
              <a:buFont typeface="Arial" panose="020B0604020202020204" pitchFamily="34" charset="0"/>
              <a:buChar char="•"/>
            </a:pPr>
            <a:r>
              <a:rPr lang="fa-IR" sz="2000" dirty="0">
                <a:cs typeface="B Traffic" panose="00000400000000000000" pitchFamily="2" charset="-78"/>
              </a:rPr>
              <a:t>آخرین وضعیت ارزیابی دانش بنیان شرکت اعلام شود.</a:t>
            </a:r>
          </a:p>
        </p:txBody>
      </p:sp>
    </p:spTree>
    <p:extLst>
      <p:ext uri="{BB962C8B-B14F-4D97-AF65-F5344CB8AC3E}">
        <p14:creationId xmlns:p14="http://schemas.microsoft.com/office/powerpoint/2010/main" val="2058505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800" dirty="0" smtClean="0"/>
              <a:t>مشخصات فنی تجهیز مدنظر جهت ساخت</a:t>
            </a:r>
            <a:endParaRPr lang="en-US" sz="3800" dirty="0"/>
          </a:p>
        </p:txBody>
      </p:sp>
      <p:sp>
        <p:nvSpPr>
          <p:cNvPr id="3" name="Content Placeholder 2"/>
          <p:cNvSpPr>
            <a:spLocks noGrp="1"/>
          </p:cNvSpPr>
          <p:nvPr>
            <p:ph idx="1"/>
          </p:nvPr>
        </p:nvSpPr>
        <p:spPr>
          <a:xfrm>
            <a:off x="1042589" y="1496143"/>
            <a:ext cx="10515600" cy="5406937"/>
          </a:xfrm>
        </p:spPr>
        <p:txBody>
          <a:bodyPr>
            <a:normAutofit/>
          </a:bodyPr>
          <a:lstStyle/>
          <a:p>
            <a:pPr algn="just">
              <a:lnSpc>
                <a:spcPct val="150000"/>
              </a:lnSpc>
            </a:pPr>
            <a:r>
              <a:rPr lang="fa-IR" sz="2800" dirty="0" smtClean="0"/>
              <a:t>در این اسلاید مشخصات فنی دقیق تجهیز مدنظر جهت ساخت را به همراه نزدیکترین مدل خارجی معرفی نمایید. </a:t>
            </a:r>
          </a:p>
        </p:txBody>
      </p:sp>
      <p:sp>
        <p:nvSpPr>
          <p:cNvPr id="4" name="Slide Number Placeholder 3"/>
          <p:cNvSpPr>
            <a:spLocks noGrp="1"/>
          </p:cNvSpPr>
          <p:nvPr>
            <p:ph type="sldNum" sz="quarter" idx="12"/>
          </p:nvPr>
        </p:nvSpPr>
        <p:spPr/>
        <p:txBody>
          <a:bodyPr/>
          <a:lstStyle/>
          <a:p>
            <a:fld id="{67477841-C980-4B33-9633-6835DDE38721}" type="slidenum">
              <a:rPr lang="en-US" smtClean="0"/>
              <a:pPr/>
              <a:t>3</a:t>
            </a:fld>
            <a:endParaRPr lang="en-US" dirty="0"/>
          </a:p>
        </p:txBody>
      </p:sp>
    </p:spTree>
    <p:extLst>
      <p:ext uri="{BB962C8B-B14F-4D97-AF65-F5344CB8AC3E}">
        <p14:creationId xmlns:p14="http://schemas.microsoft.com/office/powerpoint/2010/main" val="2012543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800" dirty="0" smtClean="0"/>
              <a:t>راهبرد ساخت و تولید </a:t>
            </a:r>
            <a:endParaRPr lang="en-US" sz="3800" dirty="0"/>
          </a:p>
        </p:txBody>
      </p:sp>
      <p:sp>
        <p:nvSpPr>
          <p:cNvPr id="3" name="Content Placeholder 2"/>
          <p:cNvSpPr>
            <a:spLocks noGrp="1"/>
          </p:cNvSpPr>
          <p:nvPr>
            <p:ph idx="1"/>
          </p:nvPr>
        </p:nvSpPr>
        <p:spPr>
          <a:xfrm>
            <a:off x="1042589" y="1328878"/>
            <a:ext cx="10515600" cy="5091199"/>
          </a:xfrm>
        </p:spPr>
        <p:txBody>
          <a:bodyPr>
            <a:normAutofit/>
          </a:bodyPr>
          <a:lstStyle/>
          <a:p>
            <a:pPr algn="just">
              <a:lnSpc>
                <a:spcPct val="150000"/>
              </a:lnSpc>
            </a:pPr>
            <a:r>
              <a:rPr lang="fa-IR" sz="2800" dirty="0" smtClean="0"/>
              <a:t>در این اسلاید راهبرد ساخت تجهیز پزشکی مدنظر را معرفی نمایید که می تواند در قالب موارد زیر باشد: </a:t>
            </a:r>
          </a:p>
          <a:p>
            <a:pPr algn="just">
              <a:lnSpc>
                <a:spcPct val="150000"/>
              </a:lnSpc>
            </a:pPr>
            <a:r>
              <a:rPr lang="fa-IR" sz="2800" dirty="0" smtClean="0"/>
              <a:t>مهندسی معکوس از یک نمونه خارجی به همراه معرفی مدل مدنظر جهت مهندسی معکوس و نحوه تهیه یا دسترسی به آن</a:t>
            </a:r>
          </a:p>
          <a:p>
            <a:pPr algn="just">
              <a:lnSpc>
                <a:spcPct val="150000"/>
              </a:lnSpc>
            </a:pPr>
            <a:r>
              <a:rPr lang="fa-IR" sz="2800" dirty="0" smtClean="0"/>
              <a:t>انتقال فناوری به همراه معرفی مبدا انتقال فناوری </a:t>
            </a:r>
          </a:p>
          <a:p>
            <a:pPr algn="just">
              <a:lnSpc>
                <a:spcPct val="150000"/>
              </a:lnSpc>
            </a:pPr>
            <a:r>
              <a:rPr lang="fa-IR" sz="2800" dirty="0" smtClean="0"/>
              <a:t>تحقیق و توسعه به همراه برنامه آن</a:t>
            </a:r>
          </a:p>
        </p:txBody>
      </p:sp>
      <p:sp>
        <p:nvSpPr>
          <p:cNvPr id="4" name="Slide Number Placeholder 3"/>
          <p:cNvSpPr>
            <a:spLocks noGrp="1"/>
          </p:cNvSpPr>
          <p:nvPr>
            <p:ph type="sldNum" sz="quarter" idx="12"/>
          </p:nvPr>
        </p:nvSpPr>
        <p:spPr/>
        <p:txBody>
          <a:bodyPr/>
          <a:lstStyle/>
          <a:p>
            <a:fld id="{67477841-C980-4B33-9633-6835DDE38721}" type="slidenum">
              <a:rPr lang="en-US" smtClean="0"/>
              <a:pPr/>
              <a:t>4</a:t>
            </a:fld>
            <a:endParaRPr lang="en-US" dirty="0"/>
          </a:p>
        </p:txBody>
      </p:sp>
    </p:spTree>
    <p:extLst>
      <p:ext uri="{BB962C8B-B14F-4D97-AF65-F5344CB8AC3E}">
        <p14:creationId xmlns:p14="http://schemas.microsoft.com/office/powerpoint/2010/main" val="3854379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800" dirty="0" smtClean="0"/>
              <a:t>نحوه ساخت و شکست تجهیز</a:t>
            </a:r>
            <a:endParaRPr lang="en-US" sz="3800" dirty="0"/>
          </a:p>
        </p:txBody>
      </p:sp>
      <p:sp>
        <p:nvSpPr>
          <p:cNvPr id="3" name="Content Placeholder 2"/>
          <p:cNvSpPr>
            <a:spLocks noGrp="1"/>
          </p:cNvSpPr>
          <p:nvPr>
            <p:ph idx="1"/>
          </p:nvPr>
        </p:nvSpPr>
        <p:spPr>
          <a:xfrm>
            <a:off x="1042589" y="1328878"/>
            <a:ext cx="10515600" cy="5091199"/>
          </a:xfrm>
        </p:spPr>
        <p:txBody>
          <a:bodyPr>
            <a:normAutofit/>
          </a:bodyPr>
          <a:lstStyle/>
          <a:p>
            <a:pPr algn="just">
              <a:lnSpc>
                <a:spcPct val="150000"/>
              </a:lnSpc>
            </a:pPr>
            <a:r>
              <a:rPr lang="fa-IR" sz="2800" dirty="0" smtClean="0"/>
              <a:t>در این اسلاید تجهیز را به بخش ها، ماژول ها و قطعات کلیدی شکسته و عنوان نمایید چه برنامه ای برای ساخت هر بخش وجود دارد. (ساخت خودتان – برون سپاری داخلی یا خارجی – خرید داخلی – خرید خارجی) </a:t>
            </a:r>
          </a:p>
          <a:p>
            <a:pPr algn="just">
              <a:lnSpc>
                <a:spcPct val="150000"/>
              </a:lnSpc>
            </a:pPr>
            <a:r>
              <a:rPr lang="fa-IR" sz="2800" dirty="0" smtClean="0"/>
              <a:t>این بخش ها علاوه بر قطعات و ماژول ها شامل مواردی مانند طراحی مفهومی، طراحی جزئیات، یکپارچه سازی، آزمون های عملکردی و بالینی، نرم افزار و ... نیز می شود.</a:t>
            </a:r>
          </a:p>
          <a:p>
            <a:pPr algn="just">
              <a:lnSpc>
                <a:spcPct val="150000"/>
              </a:lnSpc>
            </a:pPr>
            <a:r>
              <a:rPr lang="fa-IR" sz="2800" dirty="0" smtClean="0"/>
              <a:t>از فرم نحوه ساخت ضمیمه استفاده کرده و آن را تکمیل نمایید.</a:t>
            </a:r>
          </a:p>
        </p:txBody>
      </p:sp>
      <p:sp>
        <p:nvSpPr>
          <p:cNvPr id="4" name="Slide Number Placeholder 3"/>
          <p:cNvSpPr>
            <a:spLocks noGrp="1"/>
          </p:cNvSpPr>
          <p:nvPr>
            <p:ph type="sldNum" sz="quarter" idx="12"/>
          </p:nvPr>
        </p:nvSpPr>
        <p:spPr/>
        <p:txBody>
          <a:bodyPr/>
          <a:lstStyle/>
          <a:p>
            <a:fld id="{67477841-C980-4B33-9633-6835DDE38721}" type="slidenum">
              <a:rPr lang="en-US" smtClean="0"/>
              <a:pPr/>
              <a:t>5</a:t>
            </a:fld>
            <a:endParaRPr lang="en-US" dirty="0"/>
          </a:p>
        </p:txBody>
      </p:sp>
    </p:spTree>
    <p:extLst>
      <p:ext uri="{BB962C8B-B14F-4D97-AF65-F5344CB8AC3E}">
        <p14:creationId xmlns:p14="http://schemas.microsoft.com/office/powerpoint/2010/main" val="688874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800" dirty="0" smtClean="0"/>
              <a:t>نحوه تأمین قطعات اولیه و ماژول ها</a:t>
            </a:r>
            <a:endParaRPr lang="en-US" sz="3800" dirty="0"/>
          </a:p>
        </p:txBody>
      </p:sp>
      <p:sp>
        <p:nvSpPr>
          <p:cNvPr id="3" name="Content Placeholder 2"/>
          <p:cNvSpPr>
            <a:spLocks noGrp="1"/>
          </p:cNvSpPr>
          <p:nvPr>
            <p:ph idx="1"/>
          </p:nvPr>
        </p:nvSpPr>
        <p:spPr>
          <a:xfrm>
            <a:off x="1042589" y="1328878"/>
            <a:ext cx="10515600" cy="1446979"/>
          </a:xfrm>
        </p:spPr>
        <p:txBody>
          <a:bodyPr>
            <a:normAutofit/>
          </a:bodyPr>
          <a:lstStyle/>
          <a:p>
            <a:pPr algn="just">
              <a:lnSpc>
                <a:spcPct val="150000"/>
              </a:lnSpc>
            </a:pPr>
            <a:r>
              <a:rPr lang="fa-IR" sz="2800" dirty="0" smtClean="0"/>
              <a:t>در این اسلاید نحوه تأمین قطعات اولیه یا ماژول های خارجی را به همراه شرکت های سازنده آن </a:t>
            </a:r>
            <a:r>
              <a:rPr lang="fa-IR" sz="2800" dirty="0" smtClean="0"/>
              <a:t>ها در قالب جدول </a:t>
            </a:r>
            <a:r>
              <a:rPr lang="fa-IR" sz="2800" dirty="0" smtClean="0"/>
              <a:t>ارائه نمایید.</a:t>
            </a:r>
          </a:p>
        </p:txBody>
      </p:sp>
      <p:sp>
        <p:nvSpPr>
          <p:cNvPr id="4" name="Slide Number Placeholder 3"/>
          <p:cNvSpPr>
            <a:spLocks noGrp="1"/>
          </p:cNvSpPr>
          <p:nvPr>
            <p:ph type="sldNum" sz="quarter" idx="12"/>
          </p:nvPr>
        </p:nvSpPr>
        <p:spPr/>
        <p:txBody>
          <a:bodyPr/>
          <a:lstStyle/>
          <a:p>
            <a:fld id="{67477841-C980-4B33-9633-6835DDE38721}" type="slidenum">
              <a:rPr lang="en-US" smtClean="0"/>
              <a:pPr/>
              <a:t>6</a:t>
            </a:fld>
            <a:endParaRPr lang="en-US" dirty="0"/>
          </a:p>
        </p:txBody>
      </p:sp>
    </p:spTree>
    <p:extLst>
      <p:ext uri="{BB962C8B-B14F-4D97-AF65-F5344CB8AC3E}">
        <p14:creationId xmlns:p14="http://schemas.microsoft.com/office/powerpoint/2010/main" val="1519092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800" dirty="0" smtClean="0"/>
              <a:t>وضعیت فعلی تجهیز</a:t>
            </a:r>
            <a:endParaRPr lang="en-US" sz="3800" dirty="0"/>
          </a:p>
        </p:txBody>
      </p:sp>
      <p:sp>
        <p:nvSpPr>
          <p:cNvPr id="3" name="Content Placeholder 2"/>
          <p:cNvSpPr>
            <a:spLocks noGrp="1"/>
          </p:cNvSpPr>
          <p:nvPr>
            <p:ph idx="1"/>
          </p:nvPr>
        </p:nvSpPr>
        <p:spPr>
          <a:xfrm>
            <a:off x="1042589" y="1328878"/>
            <a:ext cx="10515600" cy="4938107"/>
          </a:xfrm>
        </p:spPr>
        <p:txBody>
          <a:bodyPr>
            <a:normAutofit lnSpcReduction="10000"/>
          </a:bodyPr>
          <a:lstStyle/>
          <a:p>
            <a:pPr algn="just">
              <a:lnSpc>
                <a:spcPct val="150000"/>
              </a:lnSpc>
            </a:pPr>
            <a:r>
              <a:rPr lang="fa-IR" sz="2800" dirty="0" smtClean="0"/>
              <a:t>در این اسلاید توضیح دهید که تجهیز مدنظر جهت ساخت در حال حاضر در چه وضعیتی قرار دارد. </a:t>
            </a:r>
          </a:p>
          <a:p>
            <a:pPr algn="just">
              <a:lnSpc>
                <a:spcPct val="150000"/>
              </a:lnSpc>
            </a:pPr>
            <a:r>
              <a:rPr lang="fa-IR" sz="2800" dirty="0" smtClean="0"/>
              <a:t>آیا نمونه اولیه ای از آن ساخته شده است؟ </a:t>
            </a:r>
          </a:p>
          <a:p>
            <a:pPr algn="just">
              <a:lnSpc>
                <a:spcPct val="150000"/>
              </a:lnSpc>
            </a:pPr>
            <a:r>
              <a:rPr lang="fa-IR" sz="2800" dirty="0" smtClean="0"/>
              <a:t>آیا روند تحقیق و توسعه آن آغاز شده است؟ </a:t>
            </a:r>
          </a:p>
          <a:p>
            <a:pPr algn="just">
              <a:lnSpc>
                <a:spcPct val="150000"/>
              </a:lnSpc>
            </a:pPr>
            <a:r>
              <a:rPr lang="fa-IR" sz="2800" dirty="0" smtClean="0"/>
              <a:t>آیا طراحی مفهومی یا طراحی جزئیات آن انجام شده است؟ </a:t>
            </a:r>
          </a:p>
          <a:p>
            <a:pPr algn="just">
              <a:lnSpc>
                <a:spcPct val="150000"/>
              </a:lnSpc>
            </a:pPr>
            <a:r>
              <a:rPr lang="fa-IR" sz="2800" dirty="0" smtClean="0"/>
              <a:t>آیا محصول استاندارد یا مجوزی را اخذ کرده است؟ </a:t>
            </a:r>
          </a:p>
          <a:p>
            <a:pPr algn="just">
              <a:lnSpc>
                <a:spcPct val="150000"/>
              </a:lnSpc>
            </a:pPr>
            <a:r>
              <a:rPr lang="fa-IR" sz="2800" dirty="0" smtClean="0"/>
              <a:t>آیا از تجهیز مدنظر فروش داشته اید؟ </a:t>
            </a:r>
          </a:p>
        </p:txBody>
      </p:sp>
      <p:sp>
        <p:nvSpPr>
          <p:cNvPr id="4" name="Slide Number Placeholder 3"/>
          <p:cNvSpPr>
            <a:spLocks noGrp="1"/>
          </p:cNvSpPr>
          <p:nvPr>
            <p:ph type="sldNum" sz="quarter" idx="12"/>
          </p:nvPr>
        </p:nvSpPr>
        <p:spPr/>
        <p:txBody>
          <a:bodyPr/>
          <a:lstStyle/>
          <a:p>
            <a:fld id="{67477841-C980-4B33-9633-6835DDE38721}" type="slidenum">
              <a:rPr lang="en-US" smtClean="0"/>
              <a:pPr/>
              <a:t>7</a:t>
            </a:fld>
            <a:endParaRPr lang="en-US" dirty="0"/>
          </a:p>
        </p:txBody>
      </p:sp>
    </p:spTree>
    <p:extLst>
      <p:ext uri="{BB962C8B-B14F-4D97-AF65-F5344CB8AC3E}">
        <p14:creationId xmlns:p14="http://schemas.microsoft.com/office/powerpoint/2010/main" val="2174935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500"/>
                                        <p:tgtEl>
                                          <p:spTgt spid="3">
                                            <p:txEl>
                                              <p:pRg st="3" end="3"/>
                                            </p:txEl>
                                          </p:spTgt>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500"/>
                                        <p:tgtEl>
                                          <p:spTgt spid="3">
                                            <p:txEl>
                                              <p:pRg st="4" end="4"/>
                                            </p:txEl>
                                          </p:spTgt>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800" dirty="0" smtClean="0"/>
              <a:t>وضعیت پرونده در اداره کل تجهیزات پزشکی</a:t>
            </a:r>
            <a:endParaRPr lang="en-US" sz="3800" dirty="0"/>
          </a:p>
        </p:txBody>
      </p:sp>
      <p:sp>
        <p:nvSpPr>
          <p:cNvPr id="3" name="Content Placeholder 2"/>
          <p:cNvSpPr>
            <a:spLocks noGrp="1"/>
          </p:cNvSpPr>
          <p:nvPr>
            <p:ph idx="1"/>
          </p:nvPr>
        </p:nvSpPr>
        <p:spPr>
          <a:xfrm>
            <a:off x="1042589" y="1328878"/>
            <a:ext cx="10515600" cy="5091199"/>
          </a:xfrm>
        </p:spPr>
        <p:txBody>
          <a:bodyPr>
            <a:normAutofit/>
          </a:bodyPr>
          <a:lstStyle/>
          <a:p>
            <a:pPr algn="just">
              <a:lnSpc>
                <a:spcPct val="150000"/>
              </a:lnSpc>
            </a:pPr>
            <a:r>
              <a:rPr lang="fa-IR" sz="2800" dirty="0" smtClean="0"/>
              <a:t>در این اسلاید اعلام نمایید آیا پرونده ای در اداره کل تجهیزات پزشکی تشکیل داده اید؟ پرونده در چه مرحله ای است؟ آیا پروانه ساخت اخذ شده است؟ موافقت اصولی اخذ شده است؟ </a:t>
            </a:r>
            <a:r>
              <a:rPr lang="fa-IR" sz="2800" dirty="0" smtClean="0"/>
              <a:t>(تصاویر مدارک اخذ شده در همین صفحه بارگذاری شود)</a:t>
            </a:r>
            <a:endParaRPr lang="fa-IR" sz="2800" dirty="0" smtClean="0"/>
          </a:p>
          <a:p>
            <a:pPr algn="just">
              <a:lnSpc>
                <a:spcPct val="150000"/>
              </a:lnSpc>
            </a:pPr>
            <a:r>
              <a:rPr lang="fa-IR" sz="2800" dirty="0" smtClean="0"/>
              <a:t>در صورتی که تا به حال پرونده ای در اداره کل تجهیزات پزشکی نداشته اید، چه برنامه ای برای تسهیل روند اخذ مجوز دارید؟ </a:t>
            </a:r>
          </a:p>
        </p:txBody>
      </p:sp>
      <p:sp>
        <p:nvSpPr>
          <p:cNvPr id="4" name="Slide Number Placeholder 3"/>
          <p:cNvSpPr>
            <a:spLocks noGrp="1"/>
          </p:cNvSpPr>
          <p:nvPr>
            <p:ph type="sldNum" sz="quarter" idx="12"/>
          </p:nvPr>
        </p:nvSpPr>
        <p:spPr/>
        <p:txBody>
          <a:bodyPr/>
          <a:lstStyle/>
          <a:p>
            <a:fld id="{67477841-C980-4B33-9633-6835DDE38721}" type="slidenum">
              <a:rPr lang="en-US" smtClean="0"/>
              <a:pPr/>
              <a:t>8</a:t>
            </a:fld>
            <a:endParaRPr lang="en-US" dirty="0"/>
          </a:p>
        </p:txBody>
      </p:sp>
    </p:spTree>
    <p:extLst>
      <p:ext uri="{BB962C8B-B14F-4D97-AF65-F5344CB8AC3E}">
        <p14:creationId xmlns:p14="http://schemas.microsoft.com/office/powerpoint/2010/main" val="1378483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توجیه اقتصادی و تحلیل بازار</a:t>
            </a:r>
            <a:endParaRPr lang="en-US" sz="3800" dirty="0"/>
          </a:p>
        </p:txBody>
      </p:sp>
      <p:sp>
        <p:nvSpPr>
          <p:cNvPr id="3" name="Content Placeholder 2"/>
          <p:cNvSpPr>
            <a:spLocks noGrp="1"/>
          </p:cNvSpPr>
          <p:nvPr>
            <p:ph idx="1"/>
          </p:nvPr>
        </p:nvSpPr>
        <p:spPr>
          <a:xfrm>
            <a:off x="1042589" y="1328878"/>
            <a:ext cx="10515600" cy="5091199"/>
          </a:xfrm>
        </p:spPr>
        <p:txBody>
          <a:bodyPr>
            <a:normAutofit fontScale="85000" lnSpcReduction="10000"/>
          </a:bodyPr>
          <a:lstStyle/>
          <a:p>
            <a:pPr algn="just">
              <a:lnSpc>
                <a:spcPct val="150000"/>
              </a:lnSpc>
            </a:pPr>
            <a:r>
              <a:rPr lang="fa-IR" sz="2800" dirty="0" smtClean="0"/>
              <a:t>در این اسلاید به جنبه های اقتصادی طرح پرداخته و بازار آن را تحلیل نمایید. از جمله موارد زیر: </a:t>
            </a:r>
          </a:p>
          <a:p>
            <a:pPr algn="just">
              <a:lnSpc>
                <a:spcPct val="150000"/>
              </a:lnSpc>
            </a:pPr>
            <a:r>
              <a:rPr lang="fa-IR" sz="2800" dirty="0" smtClean="0"/>
              <a:t>تحلیلی از </a:t>
            </a:r>
            <a:r>
              <a:rPr lang="fa-IR" sz="2800" dirty="0"/>
              <a:t>بازار فعلی در </a:t>
            </a:r>
            <a:r>
              <a:rPr lang="fa-IR" sz="2800" dirty="0" smtClean="0"/>
              <a:t>داخل و خارج </a:t>
            </a:r>
            <a:r>
              <a:rPr lang="fa-IR" sz="2800" dirty="0"/>
              <a:t>از کشور</a:t>
            </a:r>
          </a:p>
          <a:p>
            <a:pPr algn="just">
              <a:lnSpc>
                <a:spcPct val="150000"/>
              </a:lnSpc>
            </a:pPr>
            <a:r>
              <a:rPr lang="fa-IR" sz="2800" dirty="0" smtClean="0"/>
              <a:t>مشتریان </a:t>
            </a:r>
            <a:r>
              <a:rPr lang="fa-IR" sz="2800" dirty="0"/>
              <a:t>هدف و تحلیل مشتریان</a:t>
            </a:r>
          </a:p>
          <a:p>
            <a:pPr algn="just">
              <a:lnSpc>
                <a:spcPct val="150000"/>
              </a:lnSpc>
            </a:pPr>
            <a:r>
              <a:rPr lang="fa-IR" sz="2800" dirty="0" smtClean="0"/>
              <a:t>روش‌های </a:t>
            </a:r>
            <a:r>
              <a:rPr lang="fa-IR" sz="2800" dirty="0"/>
              <a:t>ارتباط با مشتری</a:t>
            </a:r>
          </a:p>
          <a:p>
            <a:pPr algn="just">
              <a:lnSpc>
                <a:spcPct val="150000"/>
              </a:lnSpc>
            </a:pPr>
            <a:r>
              <a:rPr lang="fa-IR" sz="2800" dirty="0" smtClean="0"/>
              <a:t>شرکای </a:t>
            </a:r>
            <a:r>
              <a:rPr lang="fa-IR" sz="2800" dirty="0"/>
              <a:t>کلیدی</a:t>
            </a:r>
          </a:p>
          <a:p>
            <a:pPr algn="just">
              <a:lnSpc>
                <a:spcPct val="150000"/>
              </a:lnSpc>
            </a:pPr>
            <a:r>
              <a:rPr lang="fa-IR" sz="2800" dirty="0" smtClean="0"/>
              <a:t>هزینه‌های تحقیق و توسعه تا ساخت نمونه اولیه</a:t>
            </a:r>
          </a:p>
          <a:p>
            <a:pPr algn="just">
              <a:lnSpc>
                <a:spcPct val="150000"/>
              </a:lnSpc>
            </a:pPr>
            <a:r>
              <a:rPr lang="fa-IR" sz="2800" dirty="0" smtClean="0"/>
              <a:t>محاسبه قیمت تمام شده تجهیز</a:t>
            </a:r>
          </a:p>
          <a:p>
            <a:pPr algn="just">
              <a:lnSpc>
                <a:spcPct val="150000"/>
              </a:lnSpc>
            </a:pPr>
            <a:r>
              <a:rPr lang="fa-IR" sz="2800" dirty="0" smtClean="0"/>
              <a:t>برنامه تولید و تجاری سازی</a:t>
            </a:r>
            <a:endParaRPr lang="fa-IR" sz="2800" dirty="0"/>
          </a:p>
          <a:p>
            <a:pPr algn="just">
              <a:lnSpc>
                <a:spcPct val="150000"/>
              </a:lnSpc>
            </a:pPr>
            <a:endParaRPr lang="fa-IR" sz="2800" dirty="0" smtClean="0"/>
          </a:p>
        </p:txBody>
      </p:sp>
      <p:sp>
        <p:nvSpPr>
          <p:cNvPr id="4" name="Slide Number Placeholder 3"/>
          <p:cNvSpPr>
            <a:spLocks noGrp="1"/>
          </p:cNvSpPr>
          <p:nvPr>
            <p:ph type="sldNum" sz="quarter" idx="12"/>
          </p:nvPr>
        </p:nvSpPr>
        <p:spPr/>
        <p:txBody>
          <a:bodyPr/>
          <a:lstStyle/>
          <a:p>
            <a:fld id="{67477841-C980-4B33-9633-6835DDE38721}" type="slidenum">
              <a:rPr lang="en-US" smtClean="0"/>
              <a:pPr/>
              <a:t>9</a:t>
            </a:fld>
            <a:endParaRPr lang="en-US" dirty="0"/>
          </a:p>
        </p:txBody>
      </p:sp>
    </p:spTree>
    <p:extLst>
      <p:ext uri="{BB962C8B-B14F-4D97-AF65-F5344CB8AC3E}">
        <p14:creationId xmlns:p14="http://schemas.microsoft.com/office/powerpoint/2010/main" val="531438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500"/>
                                        <p:tgtEl>
                                          <p:spTgt spid="3">
                                            <p:txEl>
                                              <p:pRg st="3" end="3"/>
                                            </p:txEl>
                                          </p:spTgt>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500"/>
                                        <p:tgtEl>
                                          <p:spTgt spid="3">
                                            <p:txEl>
                                              <p:pRg st="4" end="4"/>
                                            </p:txEl>
                                          </p:spTgt>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500"/>
                                        <p:tgtEl>
                                          <p:spTgt spid="3">
                                            <p:txEl>
                                              <p:pRg st="5" end="5"/>
                                            </p:txEl>
                                          </p:spTgt>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1" dur="500"/>
                                        <p:tgtEl>
                                          <p:spTgt spid="3">
                                            <p:txEl>
                                              <p:pRg st="6" end="6"/>
                                            </p:txEl>
                                          </p:spTgt>
                                        </p:tgtEl>
                                      </p:cBhvr>
                                    </p:animEffect>
                                  </p:childTnLst>
                                </p:cTn>
                              </p:par>
                            </p:childTnLst>
                          </p:cTn>
                        </p:par>
                        <p:par>
                          <p:cTn id="32" fill="hold">
                            <p:stCondLst>
                              <p:cond delay="3500"/>
                            </p:stCondLst>
                            <p:childTnLst>
                              <p:par>
                                <p:cTn id="33" presetID="14" presetClass="entr" presetSubtype="1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486</TotalTime>
  <Words>1047</Words>
  <Application>Microsoft Office PowerPoint</Application>
  <PresentationFormat>Widescreen</PresentationFormat>
  <Paragraphs>164</Paragraphs>
  <Slides>17</Slides>
  <Notes>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17</vt:i4>
      </vt:variant>
    </vt:vector>
  </HeadingPairs>
  <TitlesOfParts>
    <vt:vector size="27" baseType="lpstr">
      <vt:lpstr>2  Baran</vt:lpstr>
      <vt:lpstr>Arial</vt:lpstr>
      <vt:lpstr>B Nazanin</vt:lpstr>
      <vt:lpstr>B Titr</vt:lpstr>
      <vt:lpstr>B Traffic</vt:lpstr>
      <vt:lpstr>Calibri</vt:lpstr>
      <vt:lpstr>Calibri Light</vt:lpstr>
      <vt:lpstr>Times New Roman</vt:lpstr>
      <vt:lpstr>Office Theme</vt:lpstr>
      <vt:lpstr>1_Office Theme</vt:lpstr>
      <vt:lpstr>عنوان طرح</vt:lpstr>
      <vt:lpstr>معرفی اعضای گروه</vt:lpstr>
      <vt:lpstr>مشخصات فنی تجهیز مدنظر جهت ساخت</vt:lpstr>
      <vt:lpstr>راهبرد ساخت و تولید </vt:lpstr>
      <vt:lpstr>نحوه ساخت و شکست تجهیز</vt:lpstr>
      <vt:lpstr>نحوه تأمین قطعات اولیه و ماژول ها</vt:lpstr>
      <vt:lpstr>وضعیت فعلی تجهیز</vt:lpstr>
      <vt:lpstr>وضعیت پرونده در اداره کل تجهیزات پزشکی</vt:lpstr>
      <vt:lpstr>توجیه اقتصادی و تحلیل بازار</vt:lpstr>
      <vt:lpstr>برنامه های اجرایی</vt:lpstr>
      <vt:lpstr>اعتبار مورد نیاز</vt:lpstr>
      <vt:lpstr>هزینه مواد و قطعات</vt:lpstr>
      <vt:lpstr>هزینه نیروی انسانی</vt:lpstr>
      <vt:lpstr>هزینه خدمات برونسپاری</vt:lpstr>
      <vt:lpstr>هزینه تجهیزات ضروری ساخت  و آزمون</vt:lpstr>
      <vt:lpstr>مجموع هزینه‌های طرح پیشنهادی</vt:lpstr>
      <vt:lpstr>مدت زمان ارائه 15 دقیقه و تعداد اسلایدها آزاد است.</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mani</dc:creator>
  <cp:lastModifiedBy>مشاور طرح کلان 4</cp:lastModifiedBy>
  <cp:revision>60</cp:revision>
  <dcterms:created xsi:type="dcterms:W3CDTF">2016-01-29T11:11:44Z</dcterms:created>
  <dcterms:modified xsi:type="dcterms:W3CDTF">2020-06-13T14:07:41Z</dcterms:modified>
</cp:coreProperties>
</file>